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Lst>
  <p:notesMasterIdLst>
    <p:notesMasterId r:id="rId31"/>
  </p:notesMasterIdLst>
  <p:handoutMasterIdLst>
    <p:handoutMasterId r:id="rId32"/>
  </p:handoutMasterIdLst>
  <p:sldIdLst>
    <p:sldId id="307" r:id="rId2"/>
    <p:sldId id="311" r:id="rId3"/>
    <p:sldId id="360" r:id="rId4"/>
    <p:sldId id="332" r:id="rId5"/>
    <p:sldId id="300" r:id="rId6"/>
    <p:sldId id="333" r:id="rId7"/>
    <p:sldId id="334" r:id="rId8"/>
    <p:sldId id="337" r:id="rId9"/>
    <p:sldId id="336" r:id="rId10"/>
    <p:sldId id="335" r:id="rId11"/>
    <p:sldId id="341" r:id="rId12"/>
    <p:sldId id="340" r:id="rId13"/>
    <p:sldId id="342" r:id="rId14"/>
    <p:sldId id="344" r:id="rId15"/>
    <p:sldId id="363" r:id="rId16"/>
    <p:sldId id="343" r:id="rId17"/>
    <p:sldId id="359" r:id="rId18"/>
    <p:sldId id="339" r:id="rId19"/>
    <p:sldId id="338" r:id="rId20"/>
    <p:sldId id="362" r:id="rId21"/>
    <p:sldId id="286" r:id="rId22"/>
    <p:sldId id="345" r:id="rId23"/>
    <p:sldId id="361" r:id="rId24"/>
    <p:sldId id="346" r:id="rId25"/>
    <p:sldId id="347" r:id="rId26"/>
    <p:sldId id="348" r:id="rId27"/>
    <p:sldId id="349" r:id="rId28"/>
    <p:sldId id="350" r:id="rId29"/>
    <p:sldId id="310" r:id="rId30"/>
  </p:sldIdLst>
  <p:sldSz cx="12192000" cy="6858000"/>
  <p:notesSz cx="6797675" cy="9928225"/>
  <p:defaultTextStyle>
    <a:defPPr>
      <a:defRPr lang="en-US"/>
    </a:defPPr>
    <a:lvl1pPr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5pPr>
    <a:lvl6pPr marL="2286000" algn="l" defTabSz="914400" rtl="0" eaLnBrk="1" latinLnBrk="0" hangingPunct="1">
      <a:defRPr kern="1200">
        <a:solidFill>
          <a:schemeClr val="tx1"/>
        </a:solidFill>
        <a:latin typeface="Gill Sans MT" panose="020B0502020104020203" pitchFamily="34" charset="0"/>
        <a:ea typeface="+mn-ea"/>
        <a:cs typeface="+mn-cs"/>
      </a:defRPr>
    </a:lvl6pPr>
    <a:lvl7pPr marL="2743200" algn="l" defTabSz="914400" rtl="0" eaLnBrk="1" latinLnBrk="0" hangingPunct="1">
      <a:defRPr kern="1200">
        <a:solidFill>
          <a:schemeClr val="tx1"/>
        </a:solidFill>
        <a:latin typeface="Gill Sans MT" panose="020B0502020104020203" pitchFamily="34" charset="0"/>
        <a:ea typeface="+mn-ea"/>
        <a:cs typeface="+mn-cs"/>
      </a:defRPr>
    </a:lvl7pPr>
    <a:lvl8pPr marL="3200400" algn="l" defTabSz="914400" rtl="0" eaLnBrk="1" latinLnBrk="0" hangingPunct="1">
      <a:defRPr kern="1200">
        <a:solidFill>
          <a:schemeClr val="tx1"/>
        </a:solidFill>
        <a:latin typeface="Gill Sans MT" panose="020B0502020104020203" pitchFamily="34" charset="0"/>
        <a:ea typeface="+mn-ea"/>
        <a:cs typeface="+mn-cs"/>
      </a:defRPr>
    </a:lvl8pPr>
    <a:lvl9pPr marL="3657600" algn="l" defTabSz="914400" rtl="0" eaLnBrk="1" latinLnBrk="0" hangingPunct="1">
      <a:defRPr kern="1200">
        <a:solidFill>
          <a:schemeClr val="tx1"/>
        </a:solidFill>
        <a:latin typeface="Gill Sans MT" panose="020B0502020104020203" pitchFamily="34" charset="0"/>
        <a:ea typeface="+mn-ea"/>
        <a:cs typeface="+mn-cs"/>
      </a:defRPr>
    </a:lvl9pPr>
  </p:defaultTextStyle>
  <p:extLst>
    <p:ext uri="{521415D9-36F7-43E2-AB2F-B90AF26B5E84}">
      <p14:sectionLst xmlns:p14="http://schemas.microsoft.com/office/powerpoint/2010/main">
        <p14:section name="Default Section" id="{340D0BF7-4344-443C-83D3-8BB40B651357}">
          <p14:sldIdLst>
            <p14:sldId id="307"/>
            <p14:sldId id="311"/>
            <p14:sldId id="360"/>
            <p14:sldId id="332"/>
            <p14:sldId id="300"/>
            <p14:sldId id="333"/>
            <p14:sldId id="334"/>
            <p14:sldId id="337"/>
            <p14:sldId id="336"/>
            <p14:sldId id="335"/>
            <p14:sldId id="341"/>
            <p14:sldId id="340"/>
            <p14:sldId id="342"/>
            <p14:sldId id="344"/>
            <p14:sldId id="363"/>
            <p14:sldId id="343"/>
            <p14:sldId id="359"/>
            <p14:sldId id="339"/>
            <p14:sldId id="338"/>
            <p14:sldId id="362"/>
            <p14:sldId id="286"/>
            <p14:sldId id="345"/>
            <p14:sldId id="361"/>
            <p14:sldId id="346"/>
            <p14:sldId id="347"/>
            <p14:sldId id="348"/>
            <p14:sldId id="349"/>
            <p14:sldId id="350"/>
            <p14:sldId id="310"/>
          </p14:sldIdLst>
        </p14:section>
        <p14:section name="Untitled Section" id="{15A07FC7-0901-43B0-8970-E666F87C25CC}">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30"/>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27A6"/>
    <a:srgbClr val="3F6F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édio 2 - Destaqu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4" autoAdjust="0"/>
  </p:normalViewPr>
  <p:slideViewPr>
    <p:cSldViewPr snapToGrid="0">
      <p:cViewPr varScale="1">
        <p:scale>
          <a:sx n="90" d="100"/>
          <a:sy n="90" d="100"/>
        </p:scale>
        <p:origin x="336" y="90"/>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Posição do Cabeçalho 1">
            <a:extLst>
              <a:ext uri="{FF2B5EF4-FFF2-40B4-BE49-F238E27FC236}">
                <a16:creationId xmlns:a16="http://schemas.microsoft.com/office/drawing/2014/main" id="{839CA3F1-3FA7-7F8C-53DB-1CE3A0DAB728}"/>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pt-PT"/>
          </a:p>
        </p:txBody>
      </p:sp>
      <p:sp>
        <p:nvSpPr>
          <p:cNvPr id="3" name="Marcador de Posição da Data 2">
            <a:extLst>
              <a:ext uri="{FF2B5EF4-FFF2-40B4-BE49-F238E27FC236}">
                <a16:creationId xmlns:a16="http://schemas.microsoft.com/office/drawing/2014/main" id="{760C855C-5198-3AAC-5196-25EBA5806843}"/>
              </a:ext>
            </a:extLst>
          </p:cNvPr>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0792B545-22B2-4F51-9746-7254F3446D18}" type="datetimeFigureOut">
              <a:rPr lang="pt-PT"/>
              <a:pPr>
                <a:defRPr/>
              </a:pPr>
              <a:t>12/08/2024</a:t>
            </a:fld>
            <a:endParaRPr lang="pt-PT"/>
          </a:p>
        </p:txBody>
      </p:sp>
      <p:sp>
        <p:nvSpPr>
          <p:cNvPr id="4" name="Marcador de Posição do Rodapé 3">
            <a:extLst>
              <a:ext uri="{FF2B5EF4-FFF2-40B4-BE49-F238E27FC236}">
                <a16:creationId xmlns:a16="http://schemas.microsoft.com/office/drawing/2014/main" id="{78488728-6A7F-9AC2-9386-BA219B70DD72}"/>
              </a:ext>
            </a:extLst>
          </p:cNvPr>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pt-PT"/>
          </a:p>
        </p:txBody>
      </p:sp>
      <p:sp>
        <p:nvSpPr>
          <p:cNvPr id="5" name="Marcador de Posição do Número do Diapositivo 4">
            <a:extLst>
              <a:ext uri="{FF2B5EF4-FFF2-40B4-BE49-F238E27FC236}">
                <a16:creationId xmlns:a16="http://schemas.microsoft.com/office/drawing/2014/main" id="{39AB4547-400A-7022-713D-8B7EE21FE7D7}"/>
              </a:ext>
            </a:extLst>
          </p:cNvPr>
          <p:cNvSpPr>
            <a:spLocks noGrp="1"/>
          </p:cNvSpPr>
          <p:nvPr>
            <p:ph type="sldNum" sz="quarter" idx="3"/>
          </p:nvPr>
        </p:nvSpPr>
        <p:spPr>
          <a:xfrm>
            <a:off x="3849688" y="9429750"/>
            <a:ext cx="2946400"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A44F20A-7DBF-462D-8C34-1DD455621240}" type="slidenum">
              <a:rPr lang="pt-PT" altLang="pt-PT"/>
              <a:pPr>
                <a:defRPr/>
              </a:pPr>
              <a:t>‹#›</a:t>
            </a:fld>
            <a:endParaRPr lang="pt-PT" altLang="pt-P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Posição do Cabeçalho 1">
            <a:extLst>
              <a:ext uri="{FF2B5EF4-FFF2-40B4-BE49-F238E27FC236}">
                <a16:creationId xmlns:a16="http://schemas.microsoft.com/office/drawing/2014/main" id="{CF8F4E0D-4E9C-F29A-AD60-3F5838839963}"/>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pt-PT"/>
          </a:p>
        </p:txBody>
      </p:sp>
      <p:sp>
        <p:nvSpPr>
          <p:cNvPr id="3" name="Marcador de Posição da Data 2">
            <a:extLst>
              <a:ext uri="{FF2B5EF4-FFF2-40B4-BE49-F238E27FC236}">
                <a16:creationId xmlns:a16="http://schemas.microsoft.com/office/drawing/2014/main" id="{52F3E309-D2BC-1A57-FDE1-F9C055EBC574}"/>
              </a:ext>
            </a:extLst>
          </p:cNvPr>
          <p:cNvSpPr>
            <a:spLocks noGrp="1"/>
          </p:cNvSpPr>
          <p:nvPr>
            <p:ph type="dt" idx="1"/>
          </p:nvPr>
        </p:nvSpPr>
        <p:spPr>
          <a:xfrm>
            <a:off x="3849688" y="0"/>
            <a:ext cx="2946400" cy="498475"/>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B1AE3EEF-074F-4055-9341-D1331C1D060E}" type="datetimeFigureOut">
              <a:rPr lang="pt-PT"/>
              <a:pPr>
                <a:defRPr/>
              </a:pPr>
              <a:t>12/08/2024</a:t>
            </a:fld>
            <a:endParaRPr lang="pt-PT"/>
          </a:p>
        </p:txBody>
      </p:sp>
      <p:sp>
        <p:nvSpPr>
          <p:cNvPr id="4" name="Marcador de Posição da Imagem do Diapositivo 3">
            <a:extLst>
              <a:ext uri="{FF2B5EF4-FFF2-40B4-BE49-F238E27FC236}">
                <a16:creationId xmlns:a16="http://schemas.microsoft.com/office/drawing/2014/main" id="{FC071BA1-4616-B372-4029-AE982C0D7415}"/>
              </a:ext>
            </a:extLst>
          </p:cNvPr>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pt-PT" noProof="0"/>
          </a:p>
        </p:txBody>
      </p:sp>
      <p:sp>
        <p:nvSpPr>
          <p:cNvPr id="5" name="Marcador de Posição de Notas 4">
            <a:extLst>
              <a:ext uri="{FF2B5EF4-FFF2-40B4-BE49-F238E27FC236}">
                <a16:creationId xmlns:a16="http://schemas.microsoft.com/office/drawing/2014/main" id="{55DB855C-4869-AC8A-EAF0-28EEC39F580F}"/>
              </a:ext>
            </a:extLst>
          </p:cNvPr>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pt-PT" noProof="0"/>
              <a:t>Editar os estilos de texto do Modelo Global</a:t>
            </a:r>
          </a:p>
          <a:p>
            <a:pPr lvl="1"/>
            <a:r>
              <a:rPr lang="pt-PT" noProof="0"/>
              <a:t>Segundo nível</a:t>
            </a:r>
          </a:p>
          <a:p>
            <a:pPr lvl="2"/>
            <a:r>
              <a:rPr lang="pt-PT" noProof="0"/>
              <a:t>Terceiro nível</a:t>
            </a:r>
          </a:p>
          <a:p>
            <a:pPr lvl="3"/>
            <a:r>
              <a:rPr lang="pt-PT" noProof="0"/>
              <a:t>Quarto nível</a:t>
            </a:r>
          </a:p>
          <a:p>
            <a:pPr lvl="4"/>
            <a:r>
              <a:rPr lang="pt-PT" noProof="0"/>
              <a:t>Quinto nível</a:t>
            </a:r>
          </a:p>
        </p:txBody>
      </p:sp>
      <p:sp>
        <p:nvSpPr>
          <p:cNvPr id="6" name="Marcador de Posição do Rodapé 5">
            <a:extLst>
              <a:ext uri="{FF2B5EF4-FFF2-40B4-BE49-F238E27FC236}">
                <a16:creationId xmlns:a16="http://schemas.microsoft.com/office/drawing/2014/main" id="{210A667D-A414-9480-3A5E-93F82D7FFF3B}"/>
              </a:ext>
            </a:extLst>
          </p:cNvPr>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pt-PT"/>
          </a:p>
        </p:txBody>
      </p:sp>
      <p:sp>
        <p:nvSpPr>
          <p:cNvPr id="7" name="Marcador de Posição do Número do Diapositivo 6">
            <a:extLst>
              <a:ext uri="{FF2B5EF4-FFF2-40B4-BE49-F238E27FC236}">
                <a16:creationId xmlns:a16="http://schemas.microsoft.com/office/drawing/2014/main" id="{31E8C610-3D08-4A5D-F4C5-E83B05D99D48}"/>
              </a:ext>
            </a:extLst>
          </p:cNvPr>
          <p:cNvSpPr>
            <a:spLocks noGrp="1"/>
          </p:cNvSpPr>
          <p:nvPr>
            <p:ph type="sldNum" sz="quarter" idx="5"/>
          </p:nvPr>
        </p:nvSpPr>
        <p:spPr>
          <a:xfrm>
            <a:off x="3849688" y="9429750"/>
            <a:ext cx="2946400"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CD7B4867-67EC-4BBB-836D-5F26B793CEF1}" type="slidenum">
              <a:rPr lang="pt-PT" altLang="pt-PT"/>
              <a:pPr>
                <a:defRPr/>
              </a:pPr>
              <a:t>‹#›</a:t>
            </a:fld>
            <a:endParaRPr lang="pt-PT" altLang="pt-P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4BA44AC2-CC20-17D6-8A84-B83AAC6442E2}"/>
              </a:ext>
            </a:extLst>
          </p:cNvPr>
          <p:cNvSpPr/>
          <p:nvPr/>
        </p:nvSpPr>
        <p:spPr>
          <a:xfrm>
            <a:off x="446088" y="3086100"/>
            <a:ext cx="11263312" cy="33051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lstStyle>
            <a:lvl1pPr>
              <a:defRPr sz="3600">
                <a:solidFill>
                  <a:schemeClr val="accent1"/>
                </a:solidFill>
              </a:defRPr>
            </a:lvl1pPr>
          </a:lstStyle>
          <a:p>
            <a:r>
              <a:rPr lang="pt-PT"/>
              <a:t>Clique para editar o estilo</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a:t>Clique para editar o estilo do subtítulo do Modelo Global</a:t>
            </a:r>
            <a:endParaRPr lang="en-US" dirty="0"/>
          </a:p>
        </p:txBody>
      </p:sp>
      <p:sp>
        <p:nvSpPr>
          <p:cNvPr id="5" name="Date Placeholder 3">
            <a:extLst>
              <a:ext uri="{FF2B5EF4-FFF2-40B4-BE49-F238E27FC236}">
                <a16:creationId xmlns:a16="http://schemas.microsoft.com/office/drawing/2014/main" id="{B74B39E9-2480-0965-5BAB-CD605E279279}"/>
              </a:ext>
            </a:extLst>
          </p:cNvPr>
          <p:cNvSpPr>
            <a:spLocks noGrp="1"/>
          </p:cNvSpPr>
          <p:nvPr>
            <p:ph type="dt" sz="half" idx="10"/>
          </p:nvPr>
        </p:nvSpPr>
        <p:spPr/>
        <p:txBody>
          <a:bodyPr/>
          <a:lstStyle>
            <a:lvl1pPr>
              <a:defRPr>
                <a:solidFill>
                  <a:schemeClr val="accent1">
                    <a:lumMod val="75000"/>
                    <a:lumOff val="25000"/>
                  </a:schemeClr>
                </a:solidFill>
              </a:defRPr>
            </a:lvl1pPr>
          </a:lstStyle>
          <a:p>
            <a:pPr>
              <a:defRPr/>
            </a:pPr>
            <a:fld id="{7C147B38-D2C0-4299-8DF6-2F9726C0D9DB}" type="datetime1">
              <a:rPr lang="pt-PT" smtClean="0"/>
              <a:t>12/08/2024</a:t>
            </a:fld>
            <a:endParaRPr lang="pt-PT"/>
          </a:p>
        </p:txBody>
      </p:sp>
      <p:sp>
        <p:nvSpPr>
          <p:cNvPr id="6" name="Footer Placeholder 4">
            <a:extLst>
              <a:ext uri="{FF2B5EF4-FFF2-40B4-BE49-F238E27FC236}">
                <a16:creationId xmlns:a16="http://schemas.microsoft.com/office/drawing/2014/main" id="{E3303FBB-53E2-86F7-1562-3D3F9882FF2B}"/>
              </a:ext>
            </a:extLst>
          </p:cNvPr>
          <p:cNvSpPr>
            <a:spLocks noGrp="1"/>
          </p:cNvSpPr>
          <p:nvPr>
            <p:ph type="ftr" sz="quarter" idx="11"/>
          </p:nvPr>
        </p:nvSpPr>
        <p:spPr/>
        <p:txBody>
          <a:bodyPr/>
          <a:lstStyle>
            <a:lvl1pPr>
              <a:defRPr>
                <a:solidFill>
                  <a:schemeClr val="accent1">
                    <a:lumMod val="75000"/>
                    <a:lumOff val="25000"/>
                  </a:schemeClr>
                </a:solidFill>
              </a:defRPr>
            </a:lvl1pPr>
          </a:lstStyle>
          <a:p>
            <a:pPr>
              <a:defRPr/>
            </a:pPr>
            <a:r>
              <a:rPr lang="pt-BR"/>
              <a:t>Licenciatura em contabilidade e Gestao</a:t>
            </a:r>
            <a:endParaRPr lang="pt-PT"/>
          </a:p>
        </p:txBody>
      </p:sp>
      <p:sp>
        <p:nvSpPr>
          <p:cNvPr id="7" name="Slide Number Placeholder 5">
            <a:extLst>
              <a:ext uri="{FF2B5EF4-FFF2-40B4-BE49-F238E27FC236}">
                <a16:creationId xmlns:a16="http://schemas.microsoft.com/office/drawing/2014/main" id="{7AF4BFBE-2088-4E41-48ED-9C3A4236E222}"/>
              </a:ext>
            </a:extLst>
          </p:cNvPr>
          <p:cNvSpPr>
            <a:spLocks noGrp="1"/>
          </p:cNvSpPr>
          <p:nvPr>
            <p:ph type="sldNum" sz="quarter" idx="12"/>
          </p:nvPr>
        </p:nvSpPr>
        <p:spPr>
          <a:xfrm>
            <a:off x="10558463" y="5956300"/>
            <a:ext cx="1016000" cy="365125"/>
          </a:xfrm>
        </p:spPr>
        <p:txBody>
          <a:bodyPr/>
          <a:lstStyle>
            <a:lvl1pPr>
              <a:defRPr>
                <a:solidFill>
                  <a:srgbClr val="AFC8DD"/>
                </a:solidFill>
              </a:defRPr>
            </a:lvl1pPr>
          </a:lstStyle>
          <a:p>
            <a:pPr>
              <a:defRPr/>
            </a:pPr>
            <a:fld id="{BB25688E-776B-41EF-B80B-3A36BA7C559C}" type="slidenum">
              <a:rPr lang="pt-PT" altLang="pt-PT"/>
              <a:pPr>
                <a:defRPr/>
              </a:pPr>
              <a:t>‹#›</a:t>
            </a:fld>
            <a:endParaRPr lang="pt-PT" altLang="pt-PT"/>
          </a:p>
        </p:txBody>
      </p:sp>
    </p:spTree>
    <p:extLst>
      <p:ext uri="{BB962C8B-B14F-4D97-AF65-F5344CB8AC3E}">
        <p14:creationId xmlns:p14="http://schemas.microsoft.com/office/powerpoint/2010/main" val="54715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44347054-3D93-0023-151B-B760D1021738}"/>
              </a:ext>
            </a:extLst>
          </p:cNvPr>
          <p:cNvSpPr>
            <a:spLocks noChangeAspect="1"/>
          </p:cNvSpPr>
          <p:nvPr/>
        </p:nvSpPr>
        <p:spPr>
          <a:xfrm>
            <a:off x="439738" y="614363"/>
            <a:ext cx="11309350" cy="118903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pt-PT"/>
              <a:t>Clique para editar o estilo</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a:extLst>
              <a:ext uri="{FF2B5EF4-FFF2-40B4-BE49-F238E27FC236}">
                <a16:creationId xmlns:a16="http://schemas.microsoft.com/office/drawing/2014/main" id="{8D7EB90E-FEDA-074A-5B92-33C848B91BFB}"/>
              </a:ext>
            </a:extLst>
          </p:cNvPr>
          <p:cNvSpPr>
            <a:spLocks noGrp="1"/>
          </p:cNvSpPr>
          <p:nvPr>
            <p:ph type="dt" sz="half" idx="10"/>
          </p:nvPr>
        </p:nvSpPr>
        <p:spPr/>
        <p:txBody>
          <a:bodyPr/>
          <a:lstStyle>
            <a:lvl1pPr>
              <a:defRPr/>
            </a:lvl1pPr>
          </a:lstStyle>
          <a:p>
            <a:pPr>
              <a:defRPr/>
            </a:pPr>
            <a:fld id="{3AC48A3C-85DC-4640-974D-66AC9FA477F3}" type="datetime1">
              <a:rPr lang="pt-PT" smtClean="0"/>
              <a:t>12/08/2024</a:t>
            </a:fld>
            <a:endParaRPr lang="pt-PT"/>
          </a:p>
        </p:txBody>
      </p:sp>
      <p:sp>
        <p:nvSpPr>
          <p:cNvPr id="5" name="Footer Placeholder 4">
            <a:extLst>
              <a:ext uri="{FF2B5EF4-FFF2-40B4-BE49-F238E27FC236}">
                <a16:creationId xmlns:a16="http://schemas.microsoft.com/office/drawing/2014/main" id="{2ACBFD31-7820-7A39-C07A-BE5BACE3DED7}"/>
              </a:ext>
            </a:extLst>
          </p:cNvPr>
          <p:cNvSpPr>
            <a:spLocks noGrp="1"/>
          </p:cNvSpPr>
          <p:nvPr>
            <p:ph type="ftr" sz="quarter" idx="11"/>
          </p:nvPr>
        </p:nvSpPr>
        <p:spPr/>
        <p:txBody>
          <a:bodyPr/>
          <a:lstStyle>
            <a:lvl1pPr>
              <a:defRPr/>
            </a:lvl1pPr>
          </a:lstStyle>
          <a:p>
            <a:pPr>
              <a:defRPr/>
            </a:pPr>
            <a:r>
              <a:rPr lang="pt-BR"/>
              <a:t>Licenciatura em contabilidade e Gestao</a:t>
            </a:r>
            <a:endParaRPr lang="pt-PT"/>
          </a:p>
        </p:txBody>
      </p:sp>
      <p:sp>
        <p:nvSpPr>
          <p:cNvPr id="6" name="Slide Number Placeholder 5">
            <a:extLst>
              <a:ext uri="{FF2B5EF4-FFF2-40B4-BE49-F238E27FC236}">
                <a16:creationId xmlns:a16="http://schemas.microsoft.com/office/drawing/2014/main" id="{41B8B4CC-071E-12C3-1E3F-39EC5692DA97}"/>
              </a:ext>
            </a:extLst>
          </p:cNvPr>
          <p:cNvSpPr>
            <a:spLocks noGrp="1"/>
          </p:cNvSpPr>
          <p:nvPr>
            <p:ph type="sldNum" sz="quarter" idx="12"/>
          </p:nvPr>
        </p:nvSpPr>
        <p:spPr/>
        <p:txBody>
          <a:bodyPr/>
          <a:lstStyle>
            <a:lvl1pPr>
              <a:defRPr/>
            </a:lvl1pPr>
          </a:lstStyle>
          <a:p>
            <a:pPr>
              <a:defRPr/>
            </a:pPr>
            <a:fld id="{4F1231B0-4157-42F7-9E31-E9CB37962B8B}" type="slidenum">
              <a:rPr lang="pt-PT" altLang="pt-PT"/>
              <a:pPr>
                <a:defRPr/>
              </a:pPr>
              <a:t>‹#›</a:t>
            </a:fld>
            <a:endParaRPr lang="pt-PT" altLang="pt-PT"/>
          </a:p>
        </p:txBody>
      </p:sp>
    </p:spTree>
    <p:extLst>
      <p:ext uri="{BB962C8B-B14F-4D97-AF65-F5344CB8AC3E}">
        <p14:creationId xmlns:p14="http://schemas.microsoft.com/office/powerpoint/2010/main" val="1738794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9B138FCA-60CA-9D02-BF1F-16B0661B328D}"/>
              </a:ext>
            </a:extLst>
          </p:cNvPr>
          <p:cNvSpPr>
            <a:spLocks noChangeAspect="1"/>
          </p:cNvSpPr>
          <p:nvPr/>
        </p:nvSpPr>
        <p:spPr>
          <a:xfrm>
            <a:off x="8839200" y="600075"/>
            <a:ext cx="2906713" cy="58166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pt-PT"/>
              <a:t>Clique para editar o estilo</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Date Placeholder 3">
            <a:extLst>
              <a:ext uri="{FF2B5EF4-FFF2-40B4-BE49-F238E27FC236}">
                <a16:creationId xmlns:a16="http://schemas.microsoft.com/office/drawing/2014/main" id="{35D3629D-AAAF-ACAF-36E8-13041099F306}"/>
              </a:ext>
            </a:extLst>
          </p:cNvPr>
          <p:cNvSpPr>
            <a:spLocks noGrp="1"/>
          </p:cNvSpPr>
          <p:nvPr>
            <p:ph type="dt" sz="half" idx="10"/>
          </p:nvPr>
        </p:nvSpPr>
        <p:spPr>
          <a:xfrm>
            <a:off x="8993188" y="5956300"/>
            <a:ext cx="1328737" cy="365125"/>
          </a:xfrm>
        </p:spPr>
        <p:txBody>
          <a:bodyPr/>
          <a:lstStyle>
            <a:lvl1pPr>
              <a:defRPr>
                <a:solidFill>
                  <a:schemeClr val="accent1">
                    <a:lumMod val="75000"/>
                    <a:lumOff val="25000"/>
                  </a:schemeClr>
                </a:solidFill>
              </a:defRPr>
            </a:lvl1pPr>
          </a:lstStyle>
          <a:p>
            <a:pPr>
              <a:defRPr/>
            </a:pPr>
            <a:fld id="{D0989B67-6101-4048-8F38-F8C032FFDEC5}" type="datetime1">
              <a:rPr lang="pt-PT" smtClean="0"/>
              <a:t>12/08/2024</a:t>
            </a:fld>
            <a:endParaRPr lang="pt-PT"/>
          </a:p>
        </p:txBody>
      </p:sp>
      <p:sp>
        <p:nvSpPr>
          <p:cNvPr id="6" name="Footer Placeholder 4">
            <a:extLst>
              <a:ext uri="{FF2B5EF4-FFF2-40B4-BE49-F238E27FC236}">
                <a16:creationId xmlns:a16="http://schemas.microsoft.com/office/drawing/2014/main" id="{5CE2AE7E-1F09-1AD8-BEDE-51396F07A7D3}"/>
              </a:ext>
            </a:extLst>
          </p:cNvPr>
          <p:cNvSpPr>
            <a:spLocks noGrp="1"/>
          </p:cNvSpPr>
          <p:nvPr>
            <p:ph type="ftr" sz="quarter" idx="11"/>
          </p:nvPr>
        </p:nvSpPr>
        <p:spPr>
          <a:xfrm>
            <a:off x="774700" y="5951538"/>
            <a:ext cx="7896225" cy="365125"/>
          </a:xfrm>
        </p:spPr>
        <p:txBody>
          <a:bodyPr/>
          <a:lstStyle>
            <a:lvl1pPr>
              <a:defRPr/>
            </a:lvl1pPr>
          </a:lstStyle>
          <a:p>
            <a:pPr>
              <a:defRPr/>
            </a:pPr>
            <a:r>
              <a:rPr lang="pt-BR"/>
              <a:t>Licenciatura em contabilidade e Gestao</a:t>
            </a:r>
            <a:endParaRPr lang="pt-PT"/>
          </a:p>
        </p:txBody>
      </p:sp>
      <p:sp>
        <p:nvSpPr>
          <p:cNvPr id="7" name="Slide Number Placeholder 5">
            <a:extLst>
              <a:ext uri="{FF2B5EF4-FFF2-40B4-BE49-F238E27FC236}">
                <a16:creationId xmlns:a16="http://schemas.microsoft.com/office/drawing/2014/main" id="{B37CA323-AE5F-BB09-3B74-A6D44CBE1A7A}"/>
              </a:ext>
            </a:extLst>
          </p:cNvPr>
          <p:cNvSpPr>
            <a:spLocks noGrp="1"/>
          </p:cNvSpPr>
          <p:nvPr>
            <p:ph type="sldNum" sz="quarter" idx="12"/>
          </p:nvPr>
        </p:nvSpPr>
        <p:spPr>
          <a:xfrm>
            <a:off x="10447338" y="5956300"/>
            <a:ext cx="1163637" cy="365125"/>
          </a:xfrm>
        </p:spPr>
        <p:txBody>
          <a:bodyPr/>
          <a:lstStyle>
            <a:lvl1pPr>
              <a:defRPr>
                <a:solidFill>
                  <a:srgbClr val="AFC8DD"/>
                </a:solidFill>
              </a:defRPr>
            </a:lvl1pPr>
          </a:lstStyle>
          <a:p>
            <a:pPr>
              <a:defRPr/>
            </a:pPr>
            <a:fld id="{A57CD5D8-B912-4905-AE1F-C2928C34105E}" type="slidenum">
              <a:rPr lang="pt-PT" altLang="pt-PT"/>
              <a:pPr>
                <a:defRPr/>
              </a:pPr>
              <a:t>‹#›</a:t>
            </a:fld>
            <a:endParaRPr lang="pt-PT" altLang="pt-PT"/>
          </a:p>
        </p:txBody>
      </p:sp>
    </p:spTree>
    <p:extLst>
      <p:ext uri="{BB962C8B-B14F-4D97-AF65-F5344CB8AC3E}">
        <p14:creationId xmlns:p14="http://schemas.microsoft.com/office/powerpoint/2010/main" val="3148875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2C385DEF-52CB-DE8E-D06E-1724757B547D}"/>
              </a:ext>
            </a:extLst>
          </p:cNvPr>
          <p:cNvSpPr>
            <a:spLocks noChangeAspect="1"/>
          </p:cNvSpPr>
          <p:nvPr/>
        </p:nvSpPr>
        <p:spPr>
          <a:xfrm>
            <a:off x="439738" y="614363"/>
            <a:ext cx="11309350" cy="118903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pt-PT"/>
              <a:t>Clique para editar o estilo</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Date Placeholder 3">
            <a:extLst>
              <a:ext uri="{FF2B5EF4-FFF2-40B4-BE49-F238E27FC236}">
                <a16:creationId xmlns:a16="http://schemas.microsoft.com/office/drawing/2014/main" id="{695E183D-DD5E-4630-6EF4-75FF9F30027C}"/>
              </a:ext>
            </a:extLst>
          </p:cNvPr>
          <p:cNvSpPr>
            <a:spLocks noGrp="1"/>
          </p:cNvSpPr>
          <p:nvPr>
            <p:ph type="dt" sz="half" idx="10"/>
          </p:nvPr>
        </p:nvSpPr>
        <p:spPr/>
        <p:txBody>
          <a:bodyPr/>
          <a:lstStyle>
            <a:lvl1pPr>
              <a:defRPr/>
            </a:lvl1pPr>
          </a:lstStyle>
          <a:p>
            <a:pPr>
              <a:defRPr/>
            </a:pPr>
            <a:fld id="{DA94BB21-5629-412E-BD3E-54AFFB678DD0}" type="datetime1">
              <a:rPr lang="pt-PT" smtClean="0"/>
              <a:t>12/08/2024</a:t>
            </a:fld>
            <a:endParaRPr lang="pt-PT"/>
          </a:p>
        </p:txBody>
      </p:sp>
      <p:sp>
        <p:nvSpPr>
          <p:cNvPr id="6" name="Footer Placeholder 4">
            <a:extLst>
              <a:ext uri="{FF2B5EF4-FFF2-40B4-BE49-F238E27FC236}">
                <a16:creationId xmlns:a16="http://schemas.microsoft.com/office/drawing/2014/main" id="{44F9B9F4-BEDB-0387-78AC-B8675E7C6127}"/>
              </a:ext>
            </a:extLst>
          </p:cNvPr>
          <p:cNvSpPr>
            <a:spLocks noGrp="1"/>
          </p:cNvSpPr>
          <p:nvPr>
            <p:ph type="ftr" sz="quarter" idx="11"/>
          </p:nvPr>
        </p:nvSpPr>
        <p:spPr/>
        <p:txBody>
          <a:bodyPr/>
          <a:lstStyle>
            <a:lvl1pPr>
              <a:defRPr/>
            </a:lvl1pPr>
          </a:lstStyle>
          <a:p>
            <a:pPr>
              <a:defRPr/>
            </a:pPr>
            <a:r>
              <a:rPr lang="pt-BR"/>
              <a:t>Licenciatura em contabilidade e Gestao</a:t>
            </a:r>
            <a:endParaRPr lang="pt-PT"/>
          </a:p>
        </p:txBody>
      </p:sp>
      <p:sp>
        <p:nvSpPr>
          <p:cNvPr id="7" name="Slide Number Placeholder 5">
            <a:extLst>
              <a:ext uri="{FF2B5EF4-FFF2-40B4-BE49-F238E27FC236}">
                <a16:creationId xmlns:a16="http://schemas.microsoft.com/office/drawing/2014/main" id="{8BF2E9B6-8077-8E41-FF10-9368A16AB60B}"/>
              </a:ext>
            </a:extLst>
          </p:cNvPr>
          <p:cNvSpPr>
            <a:spLocks noGrp="1"/>
          </p:cNvSpPr>
          <p:nvPr>
            <p:ph type="sldNum" sz="quarter" idx="12"/>
          </p:nvPr>
        </p:nvSpPr>
        <p:spPr/>
        <p:txBody>
          <a:bodyPr/>
          <a:lstStyle>
            <a:lvl1pPr>
              <a:defRPr/>
            </a:lvl1pPr>
          </a:lstStyle>
          <a:p>
            <a:pPr>
              <a:defRPr/>
            </a:pPr>
            <a:fld id="{B7024DA7-2B38-42C0-BF34-14B8C1C2563E}" type="slidenum">
              <a:rPr lang="pt-PT" altLang="pt-PT"/>
              <a:pPr>
                <a:defRPr/>
              </a:pPr>
              <a:t>‹#›</a:t>
            </a:fld>
            <a:endParaRPr lang="pt-PT" altLang="pt-PT"/>
          </a:p>
        </p:txBody>
      </p:sp>
    </p:spTree>
    <p:extLst>
      <p:ext uri="{BB962C8B-B14F-4D97-AF65-F5344CB8AC3E}">
        <p14:creationId xmlns:p14="http://schemas.microsoft.com/office/powerpoint/2010/main" val="125973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47BB8543-22D4-09A9-9317-DB48E0292352}"/>
              </a:ext>
            </a:extLst>
          </p:cNvPr>
          <p:cNvSpPr>
            <a:spLocks noChangeAspect="1"/>
          </p:cNvSpPr>
          <p:nvPr/>
        </p:nvSpPr>
        <p:spPr>
          <a:xfrm>
            <a:off x="447675" y="5141913"/>
            <a:ext cx="11290300" cy="125888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lstStyle>
            <a:lvl1pPr algn="l">
              <a:defRPr sz="3600" b="0" cap="all">
                <a:solidFill>
                  <a:schemeClr val="accent1"/>
                </a:solidFill>
              </a:defRPr>
            </a:lvl1pPr>
          </a:lstStyle>
          <a:p>
            <a:r>
              <a:rPr lang="pt-PT"/>
              <a:t>Clique para editar o estilo</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Editar os estilos de texto do Modelo Global</a:t>
            </a:r>
          </a:p>
        </p:txBody>
      </p:sp>
      <p:sp>
        <p:nvSpPr>
          <p:cNvPr id="5" name="Date Placeholder 3">
            <a:extLst>
              <a:ext uri="{FF2B5EF4-FFF2-40B4-BE49-F238E27FC236}">
                <a16:creationId xmlns:a16="http://schemas.microsoft.com/office/drawing/2014/main" id="{A6A5C0FD-3C22-B0B1-8AFD-FC63A81A6BE8}"/>
              </a:ext>
            </a:extLst>
          </p:cNvPr>
          <p:cNvSpPr>
            <a:spLocks noGrp="1"/>
          </p:cNvSpPr>
          <p:nvPr>
            <p:ph type="dt" sz="half" idx="10"/>
          </p:nvPr>
        </p:nvSpPr>
        <p:spPr/>
        <p:txBody>
          <a:bodyPr/>
          <a:lstStyle>
            <a:lvl1pPr>
              <a:defRPr>
                <a:solidFill>
                  <a:schemeClr val="accent1">
                    <a:lumMod val="75000"/>
                    <a:lumOff val="25000"/>
                  </a:schemeClr>
                </a:solidFill>
              </a:defRPr>
            </a:lvl1pPr>
          </a:lstStyle>
          <a:p>
            <a:pPr>
              <a:defRPr/>
            </a:pPr>
            <a:fld id="{078F26D7-1A3D-4811-8C04-48CC3E262B01}" type="datetime1">
              <a:rPr lang="pt-PT" smtClean="0"/>
              <a:t>12/08/2024</a:t>
            </a:fld>
            <a:endParaRPr lang="pt-PT"/>
          </a:p>
        </p:txBody>
      </p:sp>
      <p:sp>
        <p:nvSpPr>
          <p:cNvPr id="6" name="Footer Placeholder 4">
            <a:extLst>
              <a:ext uri="{FF2B5EF4-FFF2-40B4-BE49-F238E27FC236}">
                <a16:creationId xmlns:a16="http://schemas.microsoft.com/office/drawing/2014/main" id="{CA04D43B-5FAE-E167-2DE9-B8A5428F9502}"/>
              </a:ext>
            </a:extLst>
          </p:cNvPr>
          <p:cNvSpPr>
            <a:spLocks noGrp="1"/>
          </p:cNvSpPr>
          <p:nvPr>
            <p:ph type="ftr" sz="quarter" idx="11"/>
          </p:nvPr>
        </p:nvSpPr>
        <p:spPr/>
        <p:txBody>
          <a:bodyPr/>
          <a:lstStyle>
            <a:lvl1pPr>
              <a:defRPr>
                <a:solidFill>
                  <a:schemeClr val="accent1">
                    <a:lumMod val="75000"/>
                    <a:lumOff val="25000"/>
                  </a:schemeClr>
                </a:solidFill>
              </a:defRPr>
            </a:lvl1pPr>
          </a:lstStyle>
          <a:p>
            <a:pPr>
              <a:defRPr/>
            </a:pPr>
            <a:r>
              <a:rPr lang="pt-BR"/>
              <a:t>Licenciatura em contabilidade e Gestao</a:t>
            </a:r>
            <a:endParaRPr lang="pt-PT"/>
          </a:p>
        </p:txBody>
      </p:sp>
      <p:sp>
        <p:nvSpPr>
          <p:cNvPr id="7" name="Slide Number Placeholder 5">
            <a:extLst>
              <a:ext uri="{FF2B5EF4-FFF2-40B4-BE49-F238E27FC236}">
                <a16:creationId xmlns:a16="http://schemas.microsoft.com/office/drawing/2014/main" id="{E0AA1A79-FA7F-CE87-F841-784FBFAEF122}"/>
              </a:ext>
            </a:extLst>
          </p:cNvPr>
          <p:cNvSpPr>
            <a:spLocks noGrp="1"/>
          </p:cNvSpPr>
          <p:nvPr>
            <p:ph type="sldNum" sz="quarter" idx="12"/>
          </p:nvPr>
        </p:nvSpPr>
        <p:spPr/>
        <p:txBody>
          <a:bodyPr/>
          <a:lstStyle>
            <a:lvl1pPr>
              <a:defRPr>
                <a:solidFill>
                  <a:srgbClr val="AFC8DD"/>
                </a:solidFill>
              </a:defRPr>
            </a:lvl1pPr>
          </a:lstStyle>
          <a:p>
            <a:pPr>
              <a:defRPr/>
            </a:pPr>
            <a:fld id="{E7039ACE-2512-4953-A209-15993EB2B815}" type="slidenum">
              <a:rPr lang="pt-PT" altLang="pt-PT"/>
              <a:pPr>
                <a:defRPr/>
              </a:pPr>
              <a:t>‹#›</a:t>
            </a:fld>
            <a:endParaRPr lang="pt-PT" altLang="pt-PT"/>
          </a:p>
        </p:txBody>
      </p:sp>
    </p:spTree>
    <p:extLst>
      <p:ext uri="{BB962C8B-B14F-4D97-AF65-F5344CB8AC3E}">
        <p14:creationId xmlns:p14="http://schemas.microsoft.com/office/powerpoint/2010/main" val="3453657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D5C4D65-13DE-3034-1058-1094F3A15BFC}"/>
              </a:ext>
            </a:extLst>
          </p:cNvPr>
          <p:cNvSpPr>
            <a:spLocks noChangeAspect="1"/>
          </p:cNvSpPr>
          <p:nvPr/>
        </p:nvSpPr>
        <p:spPr>
          <a:xfrm>
            <a:off x="446088" y="606425"/>
            <a:ext cx="11299825" cy="12588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pt-PT"/>
              <a:t>Clique para editar o estilo</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6" name="Date Placeholder 4">
            <a:extLst>
              <a:ext uri="{FF2B5EF4-FFF2-40B4-BE49-F238E27FC236}">
                <a16:creationId xmlns:a16="http://schemas.microsoft.com/office/drawing/2014/main" id="{F3A6A83D-7CFE-0F60-5FD7-ABC603888820}"/>
              </a:ext>
            </a:extLst>
          </p:cNvPr>
          <p:cNvSpPr>
            <a:spLocks noGrp="1"/>
          </p:cNvSpPr>
          <p:nvPr>
            <p:ph type="dt" sz="half" idx="10"/>
          </p:nvPr>
        </p:nvSpPr>
        <p:spPr/>
        <p:txBody>
          <a:bodyPr/>
          <a:lstStyle>
            <a:lvl1pPr>
              <a:defRPr/>
            </a:lvl1pPr>
          </a:lstStyle>
          <a:p>
            <a:pPr>
              <a:defRPr/>
            </a:pPr>
            <a:fld id="{DA22CCBC-64E5-4DA9-B06C-D9CA3EFFC1B1}" type="datetime1">
              <a:rPr lang="pt-PT" smtClean="0"/>
              <a:t>12/08/2024</a:t>
            </a:fld>
            <a:endParaRPr lang="pt-PT"/>
          </a:p>
        </p:txBody>
      </p:sp>
      <p:sp>
        <p:nvSpPr>
          <p:cNvPr id="7" name="Footer Placeholder 5">
            <a:extLst>
              <a:ext uri="{FF2B5EF4-FFF2-40B4-BE49-F238E27FC236}">
                <a16:creationId xmlns:a16="http://schemas.microsoft.com/office/drawing/2014/main" id="{AB1AD201-16D3-FB80-907B-1EC7A64FDAEE}"/>
              </a:ext>
            </a:extLst>
          </p:cNvPr>
          <p:cNvSpPr>
            <a:spLocks noGrp="1"/>
          </p:cNvSpPr>
          <p:nvPr>
            <p:ph type="ftr" sz="quarter" idx="11"/>
          </p:nvPr>
        </p:nvSpPr>
        <p:spPr/>
        <p:txBody>
          <a:bodyPr/>
          <a:lstStyle>
            <a:lvl1pPr>
              <a:defRPr/>
            </a:lvl1pPr>
          </a:lstStyle>
          <a:p>
            <a:pPr>
              <a:defRPr/>
            </a:pPr>
            <a:r>
              <a:rPr lang="pt-BR"/>
              <a:t>Licenciatura em contabilidade e Gestao</a:t>
            </a:r>
            <a:endParaRPr lang="pt-PT"/>
          </a:p>
        </p:txBody>
      </p:sp>
      <p:sp>
        <p:nvSpPr>
          <p:cNvPr id="8" name="Slide Number Placeholder 6">
            <a:extLst>
              <a:ext uri="{FF2B5EF4-FFF2-40B4-BE49-F238E27FC236}">
                <a16:creationId xmlns:a16="http://schemas.microsoft.com/office/drawing/2014/main" id="{2CCBD578-E30A-A25C-36DE-DC280F22E685}"/>
              </a:ext>
            </a:extLst>
          </p:cNvPr>
          <p:cNvSpPr>
            <a:spLocks noGrp="1"/>
          </p:cNvSpPr>
          <p:nvPr>
            <p:ph type="sldNum" sz="quarter" idx="12"/>
          </p:nvPr>
        </p:nvSpPr>
        <p:spPr/>
        <p:txBody>
          <a:bodyPr/>
          <a:lstStyle>
            <a:lvl1pPr>
              <a:defRPr/>
            </a:lvl1pPr>
          </a:lstStyle>
          <a:p>
            <a:pPr>
              <a:defRPr/>
            </a:pPr>
            <a:fld id="{B3AFFCB9-AD2C-4D77-AD72-2B65462283F4}" type="slidenum">
              <a:rPr lang="pt-PT" altLang="pt-PT"/>
              <a:pPr>
                <a:defRPr/>
              </a:pPr>
              <a:t>‹#›</a:t>
            </a:fld>
            <a:endParaRPr lang="pt-PT" altLang="pt-PT"/>
          </a:p>
        </p:txBody>
      </p:sp>
    </p:spTree>
    <p:extLst>
      <p:ext uri="{BB962C8B-B14F-4D97-AF65-F5344CB8AC3E}">
        <p14:creationId xmlns:p14="http://schemas.microsoft.com/office/powerpoint/2010/main" val="3173834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F6583519-5282-0CCE-F923-85B86DAB19FB}"/>
              </a:ext>
            </a:extLst>
          </p:cNvPr>
          <p:cNvSpPr>
            <a:spLocks noChangeAspect="1"/>
          </p:cNvSpPr>
          <p:nvPr/>
        </p:nvSpPr>
        <p:spPr>
          <a:xfrm>
            <a:off x="446088" y="606425"/>
            <a:ext cx="11299825" cy="12588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pt-PT"/>
              <a:t>Clique para editar o estilo</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Editar os estilos de texto do Modelo Global</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Editar os estilos de texto do Modelo Global</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7" name="Date Placeholder 6">
            <a:extLst>
              <a:ext uri="{FF2B5EF4-FFF2-40B4-BE49-F238E27FC236}">
                <a16:creationId xmlns:a16="http://schemas.microsoft.com/office/drawing/2014/main" id="{552387F0-41F7-2B41-DC1A-636AFC1031A4}"/>
              </a:ext>
            </a:extLst>
          </p:cNvPr>
          <p:cNvSpPr>
            <a:spLocks noGrp="1"/>
          </p:cNvSpPr>
          <p:nvPr>
            <p:ph type="dt" sz="half" idx="10"/>
          </p:nvPr>
        </p:nvSpPr>
        <p:spPr/>
        <p:txBody>
          <a:bodyPr/>
          <a:lstStyle>
            <a:lvl1pPr>
              <a:defRPr/>
            </a:lvl1pPr>
          </a:lstStyle>
          <a:p>
            <a:pPr>
              <a:defRPr/>
            </a:pPr>
            <a:fld id="{6CCCC61F-DDAD-4B3F-8C9C-A00C6E26BC6A}" type="datetime1">
              <a:rPr lang="pt-PT" smtClean="0"/>
              <a:t>12/08/2024</a:t>
            </a:fld>
            <a:endParaRPr lang="pt-PT"/>
          </a:p>
        </p:txBody>
      </p:sp>
      <p:sp>
        <p:nvSpPr>
          <p:cNvPr id="8" name="Footer Placeholder 7">
            <a:extLst>
              <a:ext uri="{FF2B5EF4-FFF2-40B4-BE49-F238E27FC236}">
                <a16:creationId xmlns:a16="http://schemas.microsoft.com/office/drawing/2014/main" id="{7FD9CA52-2458-57FF-2A26-DDB8BE05881B}"/>
              </a:ext>
            </a:extLst>
          </p:cNvPr>
          <p:cNvSpPr>
            <a:spLocks noGrp="1"/>
          </p:cNvSpPr>
          <p:nvPr>
            <p:ph type="ftr" sz="quarter" idx="11"/>
          </p:nvPr>
        </p:nvSpPr>
        <p:spPr/>
        <p:txBody>
          <a:bodyPr/>
          <a:lstStyle>
            <a:lvl1pPr>
              <a:defRPr/>
            </a:lvl1pPr>
          </a:lstStyle>
          <a:p>
            <a:pPr>
              <a:defRPr/>
            </a:pPr>
            <a:r>
              <a:rPr lang="pt-BR"/>
              <a:t>Licenciatura em contabilidade e Gestao</a:t>
            </a:r>
            <a:endParaRPr lang="pt-PT"/>
          </a:p>
        </p:txBody>
      </p:sp>
      <p:sp>
        <p:nvSpPr>
          <p:cNvPr id="9" name="Slide Number Placeholder 8">
            <a:extLst>
              <a:ext uri="{FF2B5EF4-FFF2-40B4-BE49-F238E27FC236}">
                <a16:creationId xmlns:a16="http://schemas.microsoft.com/office/drawing/2014/main" id="{1ED2CFD5-FFDB-4577-607F-E5B41EBF1492}"/>
              </a:ext>
            </a:extLst>
          </p:cNvPr>
          <p:cNvSpPr>
            <a:spLocks noGrp="1"/>
          </p:cNvSpPr>
          <p:nvPr>
            <p:ph type="sldNum" sz="quarter" idx="12"/>
          </p:nvPr>
        </p:nvSpPr>
        <p:spPr/>
        <p:txBody>
          <a:bodyPr/>
          <a:lstStyle>
            <a:lvl1pPr>
              <a:defRPr/>
            </a:lvl1pPr>
          </a:lstStyle>
          <a:p>
            <a:pPr>
              <a:defRPr/>
            </a:pPr>
            <a:fld id="{C0BE1EF2-A275-4842-B789-01158C9D389B}" type="slidenum">
              <a:rPr lang="pt-PT" altLang="pt-PT"/>
              <a:pPr>
                <a:defRPr/>
              </a:pPr>
              <a:t>‹#›</a:t>
            </a:fld>
            <a:endParaRPr lang="pt-PT" altLang="pt-PT"/>
          </a:p>
        </p:txBody>
      </p:sp>
    </p:spTree>
    <p:extLst>
      <p:ext uri="{BB962C8B-B14F-4D97-AF65-F5344CB8AC3E}">
        <p14:creationId xmlns:p14="http://schemas.microsoft.com/office/powerpoint/2010/main" val="1710045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AD1D90D7-5C72-D816-FDBF-7EC5033DFF26}"/>
              </a:ext>
            </a:extLst>
          </p:cNvPr>
          <p:cNvSpPr>
            <a:spLocks noChangeAspect="1"/>
          </p:cNvSpPr>
          <p:nvPr/>
        </p:nvSpPr>
        <p:spPr>
          <a:xfrm>
            <a:off x="441325" y="606425"/>
            <a:ext cx="11299825" cy="12588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pt-PT"/>
              <a:t>Clique para editar o estilo</a:t>
            </a:r>
            <a:endParaRPr lang="en-US" dirty="0"/>
          </a:p>
        </p:txBody>
      </p:sp>
      <p:sp>
        <p:nvSpPr>
          <p:cNvPr id="3" name="Date Placeholder 2">
            <a:extLst>
              <a:ext uri="{FF2B5EF4-FFF2-40B4-BE49-F238E27FC236}">
                <a16:creationId xmlns:a16="http://schemas.microsoft.com/office/drawing/2014/main" id="{EA23DE9C-E1EC-48AC-8D62-085C2DC7D0A7}"/>
              </a:ext>
            </a:extLst>
          </p:cNvPr>
          <p:cNvSpPr>
            <a:spLocks noGrp="1"/>
          </p:cNvSpPr>
          <p:nvPr>
            <p:ph type="dt" sz="half" idx="10"/>
          </p:nvPr>
        </p:nvSpPr>
        <p:spPr/>
        <p:txBody>
          <a:bodyPr/>
          <a:lstStyle>
            <a:lvl1pPr>
              <a:defRPr/>
            </a:lvl1pPr>
          </a:lstStyle>
          <a:p>
            <a:pPr>
              <a:defRPr/>
            </a:pPr>
            <a:fld id="{723FE048-F66F-4976-90A5-B85815BB5A65}" type="datetime1">
              <a:rPr lang="pt-PT" smtClean="0"/>
              <a:t>12/08/2024</a:t>
            </a:fld>
            <a:endParaRPr lang="pt-PT"/>
          </a:p>
        </p:txBody>
      </p:sp>
      <p:sp>
        <p:nvSpPr>
          <p:cNvPr id="4" name="Footer Placeholder 3">
            <a:extLst>
              <a:ext uri="{FF2B5EF4-FFF2-40B4-BE49-F238E27FC236}">
                <a16:creationId xmlns:a16="http://schemas.microsoft.com/office/drawing/2014/main" id="{8CB189B7-8211-5FCD-AA16-C27C2F1A166B}"/>
              </a:ext>
            </a:extLst>
          </p:cNvPr>
          <p:cNvSpPr>
            <a:spLocks noGrp="1"/>
          </p:cNvSpPr>
          <p:nvPr>
            <p:ph type="ftr" sz="quarter" idx="11"/>
          </p:nvPr>
        </p:nvSpPr>
        <p:spPr/>
        <p:txBody>
          <a:bodyPr/>
          <a:lstStyle>
            <a:lvl1pPr>
              <a:defRPr/>
            </a:lvl1pPr>
          </a:lstStyle>
          <a:p>
            <a:pPr>
              <a:defRPr/>
            </a:pPr>
            <a:r>
              <a:rPr lang="pt-BR"/>
              <a:t>Licenciatura em contabilidade e Gestao</a:t>
            </a:r>
            <a:endParaRPr lang="pt-PT"/>
          </a:p>
        </p:txBody>
      </p:sp>
      <p:sp>
        <p:nvSpPr>
          <p:cNvPr id="5" name="Slide Number Placeholder 4">
            <a:extLst>
              <a:ext uri="{FF2B5EF4-FFF2-40B4-BE49-F238E27FC236}">
                <a16:creationId xmlns:a16="http://schemas.microsoft.com/office/drawing/2014/main" id="{33867495-3E33-66BB-210D-95E6E40E2A27}"/>
              </a:ext>
            </a:extLst>
          </p:cNvPr>
          <p:cNvSpPr>
            <a:spLocks noGrp="1"/>
          </p:cNvSpPr>
          <p:nvPr>
            <p:ph type="sldNum" sz="quarter" idx="12"/>
          </p:nvPr>
        </p:nvSpPr>
        <p:spPr/>
        <p:txBody>
          <a:bodyPr/>
          <a:lstStyle>
            <a:lvl1pPr>
              <a:defRPr/>
            </a:lvl1pPr>
          </a:lstStyle>
          <a:p>
            <a:pPr>
              <a:defRPr/>
            </a:pPr>
            <a:fld id="{E93512FC-B815-475B-BE4D-407345B24181}" type="slidenum">
              <a:rPr lang="pt-PT" altLang="pt-PT"/>
              <a:pPr>
                <a:defRPr/>
              </a:pPr>
              <a:t>‹#›</a:t>
            </a:fld>
            <a:endParaRPr lang="pt-PT" altLang="pt-PT"/>
          </a:p>
        </p:txBody>
      </p:sp>
    </p:spTree>
    <p:extLst>
      <p:ext uri="{BB962C8B-B14F-4D97-AF65-F5344CB8AC3E}">
        <p14:creationId xmlns:p14="http://schemas.microsoft.com/office/powerpoint/2010/main" val="453153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6B6647F-AC0D-03FD-F72D-99A1DEF7E0D2}"/>
              </a:ext>
            </a:extLst>
          </p:cNvPr>
          <p:cNvSpPr>
            <a:spLocks noGrp="1"/>
          </p:cNvSpPr>
          <p:nvPr>
            <p:ph type="dt" sz="half" idx="10"/>
          </p:nvPr>
        </p:nvSpPr>
        <p:spPr/>
        <p:txBody>
          <a:bodyPr/>
          <a:lstStyle>
            <a:lvl1pPr>
              <a:defRPr/>
            </a:lvl1pPr>
          </a:lstStyle>
          <a:p>
            <a:pPr>
              <a:defRPr/>
            </a:pPr>
            <a:fld id="{1CBB6955-F2A8-4170-9EB8-33AD0B9A304D}" type="datetime1">
              <a:rPr lang="pt-PT" smtClean="0"/>
              <a:t>12/08/2024</a:t>
            </a:fld>
            <a:endParaRPr lang="pt-PT"/>
          </a:p>
        </p:txBody>
      </p:sp>
      <p:sp>
        <p:nvSpPr>
          <p:cNvPr id="3" name="Footer Placeholder 4">
            <a:extLst>
              <a:ext uri="{FF2B5EF4-FFF2-40B4-BE49-F238E27FC236}">
                <a16:creationId xmlns:a16="http://schemas.microsoft.com/office/drawing/2014/main" id="{6D6D5F5D-DCDD-A9C6-1682-80B34BAEFEED}"/>
              </a:ext>
            </a:extLst>
          </p:cNvPr>
          <p:cNvSpPr>
            <a:spLocks noGrp="1"/>
          </p:cNvSpPr>
          <p:nvPr>
            <p:ph type="ftr" sz="quarter" idx="11"/>
          </p:nvPr>
        </p:nvSpPr>
        <p:spPr/>
        <p:txBody>
          <a:bodyPr/>
          <a:lstStyle>
            <a:lvl1pPr>
              <a:defRPr/>
            </a:lvl1pPr>
          </a:lstStyle>
          <a:p>
            <a:pPr>
              <a:defRPr/>
            </a:pPr>
            <a:r>
              <a:rPr lang="pt-BR"/>
              <a:t>Licenciatura em contabilidade e Gestao</a:t>
            </a:r>
            <a:endParaRPr lang="pt-PT"/>
          </a:p>
        </p:txBody>
      </p:sp>
      <p:sp>
        <p:nvSpPr>
          <p:cNvPr id="4" name="Slide Number Placeholder 5">
            <a:extLst>
              <a:ext uri="{FF2B5EF4-FFF2-40B4-BE49-F238E27FC236}">
                <a16:creationId xmlns:a16="http://schemas.microsoft.com/office/drawing/2014/main" id="{E7ED02EE-1497-55C6-F07A-BB25601B3BFB}"/>
              </a:ext>
            </a:extLst>
          </p:cNvPr>
          <p:cNvSpPr>
            <a:spLocks noGrp="1"/>
          </p:cNvSpPr>
          <p:nvPr>
            <p:ph type="sldNum" sz="quarter" idx="12"/>
          </p:nvPr>
        </p:nvSpPr>
        <p:spPr/>
        <p:txBody>
          <a:bodyPr/>
          <a:lstStyle>
            <a:lvl1pPr>
              <a:defRPr/>
            </a:lvl1pPr>
          </a:lstStyle>
          <a:p>
            <a:pPr>
              <a:defRPr/>
            </a:pPr>
            <a:fld id="{36FA3BC4-146D-4D27-841F-21BBF0D819AF}" type="slidenum">
              <a:rPr lang="pt-PT" altLang="pt-PT"/>
              <a:pPr>
                <a:defRPr/>
              </a:pPr>
              <a:t>‹#›</a:t>
            </a:fld>
            <a:endParaRPr lang="pt-PT" altLang="pt-PT"/>
          </a:p>
        </p:txBody>
      </p:sp>
    </p:spTree>
    <p:extLst>
      <p:ext uri="{BB962C8B-B14F-4D97-AF65-F5344CB8AC3E}">
        <p14:creationId xmlns:p14="http://schemas.microsoft.com/office/powerpoint/2010/main" val="4028864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5" name="Rectangle 8">
            <a:extLst>
              <a:ext uri="{FF2B5EF4-FFF2-40B4-BE49-F238E27FC236}">
                <a16:creationId xmlns:a16="http://schemas.microsoft.com/office/drawing/2014/main" id="{1CB6745D-963F-B5CE-5871-7A1AB36014F8}"/>
              </a:ext>
            </a:extLst>
          </p:cNvPr>
          <p:cNvSpPr>
            <a:spLocks noChangeAspect="1"/>
          </p:cNvSpPr>
          <p:nvPr/>
        </p:nvSpPr>
        <p:spPr>
          <a:xfrm>
            <a:off x="447675" y="5141913"/>
            <a:ext cx="11298238" cy="127476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pt-PT"/>
              <a:t>Clique para editar o estilo</a:t>
            </a:r>
            <a:endParaRPr lang="en-US" dirty="0"/>
          </a:p>
        </p:txBody>
      </p:sp>
      <p:sp>
        <p:nvSpPr>
          <p:cNvPr id="3" name="Content Placeholder 2"/>
          <p:cNvSpPr>
            <a:spLocks noGrp="1"/>
          </p:cNvSpPr>
          <p:nvPr>
            <p:ph idx="1"/>
          </p:nvPr>
        </p:nvSpPr>
        <p:spPr>
          <a:xfrm>
            <a:off x="447816" y="601200"/>
            <a:ext cx="11292840" cy="4204800"/>
          </a:xfrm>
        </p:spPr>
        <p:txBody>
          <a:bodyP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Text Placeholder 3"/>
          <p:cNvSpPr>
            <a:spLocks noGrp="1"/>
          </p:cNvSpPr>
          <p:nvPr>
            <p:ph type="body" sz="half" idx="2"/>
          </p:nvPr>
        </p:nvSpPr>
        <p:spPr>
          <a:xfrm>
            <a:off x="5740823" y="5262296"/>
            <a:ext cx="5869987" cy="689515"/>
          </a:xfrm>
        </p:spPr>
        <p:txBody>
          <a:bodyP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Editar os estilos de texto do Modelo Global</a:t>
            </a:r>
          </a:p>
        </p:txBody>
      </p:sp>
      <p:sp>
        <p:nvSpPr>
          <p:cNvPr id="6" name="Date Placeholder 4">
            <a:extLst>
              <a:ext uri="{FF2B5EF4-FFF2-40B4-BE49-F238E27FC236}">
                <a16:creationId xmlns:a16="http://schemas.microsoft.com/office/drawing/2014/main" id="{657DD86F-89F9-E06E-F71A-3640F30106C6}"/>
              </a:ext>
            </a:extLst>
          </p:cNvPr>
          <p:cNvSpPr>
            <a:spLocks noGrp="1"/>
          </p:cNvSpPr>
          <p:nvPr>
            <p:ph type="dt" sz="half" idx="10"/>
          </p:nvPr>
        </p:nvSpPr>
        <p:spPr/>
        <p:txBody>
          <a:bodyPr/>
          <a:lstStyle>
            <a:lvl1pPr>
              <a:defRPr>
                <a:solidFill>
                  <a:schemeClr val="accent1">
                    <a:lumMod val="75000"/>
                    <a:lumOff val="25000"/>
                  </a:schemeClr>
                </a:solidFill>
              </a:defRPr>
            </a:lvl1pPr>
          </a:lstStyle>
          <a:p>
            <a:pPr>
              <a:defRPr/>
            </a:pPr>
            <a:fld id="{0659E226-E6F5-4577-BAAA-195CF87EBF6A}" type="datetime1">
              <a:rPr lang="pt-PT" smtClean="0"/>
              <a:t>12/08/2024</a:t>
            </a:fld>
            <a:endParaRPr lang="pt-PT"/>
          </a:p>
        </p:txBody>
      </p:sp>
      <p:sp>
        <p:nvSpPr>
          <p:cNvPr id="7" name="Footer Placeholder 5">
            <a:extLst>
              <a:ext uri="{FF2B5EF4-FFF2-40B4-BE49-F238E27FC236}">
                <a16:creationId xmlns:a16="http://schemas.microsoft.com/office/drawing/2014/main" id="{3238B032-577B-0738-9231-CC6F75337B21}"/>
              </a:ext>
            </a:extLst>
          </p:cNvPr>
          <p:cNvSpPr>
            <a:spLocks noGrp="1"/>
          </p:cNvSpPr>
          <p:nvPr>
            <p:ph type="ftr" sz="quarter" idx="11"/>
          </p:nvPr>
        </p:nvSpPr>
        <p:spPr/>
        <p:txBody>
          <a:bodyPr/>
          <a:lstStyle>
            <a:lvl1pPr>
              <a:defRPr>
                <a:solidFill>
                  <a:schemeClr val="accent1">
                    <a:lumMod val="75000"/>
                    <a:lumOff val="25000"/>
                  </a:schemeClr>
                </a:solidFill>
              </a:defRPr>
            </a:lvl1pPr>
          </a:lstStyle>
          <a:p>
            <a:pPr>
              <a:defRPr/>
            </a:pPr>
            <a:r>
              <a:rPr lang="pt-BR"/>
              <a:t>Licenciatura em contabilidade e Gestao</a:t>
            </a:r>
            <a:endParaRPr lang="pt-PT"/>
          </a:p>
        </p:txBody>
      </p:sp>
      <p:sp>
        <p:nvSpPr>
          <p:cNvPr id="8" name="Slide Number Placeholder 6">
            <a:extLst>
              <a:ext uri="{FF2B5EF4-FFF2-40B4-BE49-F238E27FC236}">
                <a16:creationId xmlns:a16="http://schemas.microsoft.com/office/drawing/2014/main" id="{BD4B8256-F925-F7C1-361B-E07F2722CC1F}"/>
              </a:ext>
            </a:extLst>
          </p:cNvPr>
          <p:cNvSpPr>
            <a:spLocks noGrp="1"/>
          </p:cNvSpPr>
          <p:nvPr>
            <p:ph type="sldNum" sz="quarter" idx="12"/>
          </p:nvPr>
        </p:nvSpPr>
        <p:spPr/>
        <p:txBody>
          <a:bodyPr/>
          <a:lstStyle>
            <a:lvl1pPr>
              <a:defRPr>
                <a:solidFill>
                  <a:srgbClr val="AFC8DD"/>
                </a:solidFill>
              </a:defRPr>
            </a:lvl1pPr>
          </a:lstStyle>
          <a:p>
            <a:pPr>
              <a:defRPr/>
            </a:pPr>
            <a:fld id="{0CDEE30B-65CE-44C9-9955-51348818F694}" type="slidenum">
              <a:rPr lang="pt-PT" altLang="pt-PT"/>
              <a:pPr>
                <a:defRPr/>
              </a:pPr>
              <a:t>‹#›</a:t>
            </a:fld>
            <a:endParaRPr lang="pt-PT" altLang="pt-PT"/>
          </a:p>
        </p:txBody>
      </p:sp>
    </p:spTree>
    <p:extLst>
      <p:ext uri="{BB962C8B-B14F-4D97-AF65-F5344CB8AC3E}">
        <p14:creationId xmlns:p14="http://schemas.microsoft.com/office/powerpoint/2010/main" val="2749504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lstStyle>
            <a:lvl1pPr algn="l">
              <a:defRPr sz="2400" b="0">
                <a:solidFill>
                  <a:schemeClr val="accent1"/>
                </a:solidFill>
              </a:defRPr>
            </a:lvl1pPr>
          </a:lstStyle>
          <a:p>
            <a:r>
              <a:rPr lang="pt-PT"/>
              <a:t>Clique para editar o estilo</a:t>
            </a:r>
            <a:endParaRPr lang="en-US" dirty="0"/>
          </a:p>
        </p:txBody>
      </p:sp>
      <p:sp>
        <p:nvSpPr>
          <p:cNvPr id="3" name="Picture Placeholder 2"/>
          <p:cNvSpPr>
            <a:spLocks noGrp="1" noChangeAspect="1"/>
          </p:cNvSpPr>
          <p:nvPr>
            <p:ph type="pic" idx="1"/>
          </p:nvPr>
        </p:nvSpPr>
        <p:spPr>
          <a:xfrm>
            <a:off x="447817" y="599725"/>
            <a:ext cx="11290859" cy="3557252"/>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PT" noProof="0"/>
              <a:t>Clique no ícone para adicionar uma imagem</a:t>
            </a:r>
            <a:endParaRPr lang="en-US" noProof="0"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Editar os estilos de texto do Modelo Global</a:t>
            </a:r>
          </a:p>
        </p:txBody>
      </p:sp>
      <p:sp>
        <p:nvSpPr>
          <p:cNvPr id="5" name="Date Placeholder 3">
            <a:extLst>
              <a:ext uri="{FF2B5EF4-FFF2-40B4-BE49-F238E27FC236}">
                <a16:creationId xmlns:a16="http://schemas.microsoft.com/office/drawing/2014/main" id="{B7D14840-C3C8-3644-A97E-E8C929AB6BDD}"/>
              </a:ext>
            </a:extLst>
          </p:cNvPr>
          <p:cNvSpPr>
            <a:spLocks noGrp="1"/>
          </p:cNvSpPr>
          <p:nvPr>
            <p:ph type="dt" sz="half" idx="10"/>
          </p:nvPr>
        </p:nvSpPr>
        <p:spPr/>
        <p:txBody>
          <a:bodyPr/>
          <a:lstStyle>
            <a:lvl1pPr>
              <a:defRPr/>
            </a:lvl1pPr>
          </a:lstStyle>
          <a:p>
            <a:pPr>
              <a:defRPr/>
            </a:pPr>
            <a:fld id="{6741C8CE-9A73-4A13-A67C-FE99908309F9}" type="datetime1">
              <a:rPr lang="pt-PT" smtClean="0"/>
              <a:t>12/08/2024</a:t>
            </a:fld>
            <a:endParaRPr lang="pt-PT"/>
          </a:p>
        </p:txBody>
      </p:sp>
      <p:sp>
        <p:nvSpPr>
          <p:cNvPr id="6" name="Footer Placeholder 4">
            <a:extLst>
              <a:ext uri="{FF2B5EF4-FFF2-40B4-BE49-F238E27FC236}">
                <a16:creationId xmlns:a16="http://schemas.microsoft.com/office/drawing/2014/main" id="{D8E5448E-0B7D-4331-9624-B4F75E1E70B2}"/>
              </a:ext>
            </a:extLst>
          </p:cNvPr>
          <p:cNvSpPr>
            <a:spLocks noGrp="1"/>
          </p:cNvSpPr>
          <p:nvPr>
            <p:ph type="ftr" sz="quarter" idx="11"/>
          </p:nvPr>
        </p:nvSpPr>
        <p:spPr/>
        <p:txBody>
          <a:bodyPr/>
          <a:lstStyle>
            <a:lvl1pPr>
              <a:defRPr/>
            </a:lvl1pPr>
          </a:lstStyle>
          <a:p>
            <a:pPr>
              <a:defRPr/>
            </a:pPr>
            <a:r>
              <a:rPr lang="pt-BR"/>
              <a:t>Licenciatura em contabilidade e Gestao</a:t>
            </a:r>
            <a:endParaRPr lang="pt-PT"/>
          </a:p>
        </p:txBody>
      </p:sp>
      <p:sp>
        <p:nvSpPr>
          <p:cNvPr id="7" name="Slide Number Placeholder 5">
            <a:extLst>
              <a:ext uri="{FF2B5EF4-FFF2-40B4-BE49-F238E27FC236}">
                <a16:creationId xmlns:a16="http://schemas.microsoft.com/office/drawing/2014/main" id="{BFF7D023-9CEF-44BE-1730-4825CAF598D1}"/>
              </a:ext>
            </a:extLst>
          </p:cNvPr>
          <p:cNvSpPr>
            <a:spLocks noGrp="1"/>
          </p:cNvSpPr>
          <p:nvPr>
            <p:ph type="sldNum" sz="quarter" idx="12"/>
          </p:nvPr>
        </p:nvSpPr>
        <p:spPr/>
        <p:txBody>
          <a:bodyPr/>
          <a:lstStyle>
            <a:lvl1pPr>
              <a:defRPr/>
            </a:lvl1pPr>
          </a:lstStyle>
          <a:p>
            <a:pPr>
              <a:defRPr/>
            </a:pPr>
            <a:fld id="{D4FAF6C7-215A-4D7E-ADE5-E42F314F7A1F}" type="slidenum">
              <a:rPr lang="pt-PT" altLang="pt-PT"/>
              <a:pPr>
                <a:defRPr/>
              </a:pPr>
              <a:t>‹#›</a:t>
            </a:fld>
            <a:endParaRPr lang="pt-PT" altLang="pt-PT"/>
          </a:p>
        </p:txBody>
      </p:sp>
    </p:spTree>
    <p:extLst>
      <p:ext uri="{BB962C8B-B14F-4D97-AF65-F5344CB8AC3E}">
        <p14:creationId xmlns:p14="http://schemas.microsoft.com/office/powerpoint/2010/main" val="4168043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4F6802-C7B9-5770-76EE-0331E44B24A5}"/>
              </a:ext>
            </a:extLst>
          </p:cNvPr>
          <p:cNvSpPr>
            <a:spLocks noGrp="1"/>
          </p:cNvSpPr>
          <p:nvPr>
            <p:ph type="title"/>
          </p:nvPr>
        </p:nvSpPr>
        <p:spPr>
          <a:xfrm>
            <a:off x="581025" y="704850"/>
            <a:ext cx="11029950" cy="1189038"/>
          </a:xfrm>
          <a:prstGeom prst="rect">
            <a:avLst/>
          </a:prstGeom>
        </p:spPr>
        <p:txBody>
          <a:bodyPr vert="horz" lIns="91440" tIns="45720" rIns="91440" bIns="45720" rtlCol="0" anchor="b">
            <a:normAutofit/>
          </a:bodyPr>
          <a:lstStyle/>
          <a:p>
            <a:r>
              <a:rPr lang="pt-PT"/>
              <a:t>Clique para editar o estilo</a:t>
            </a:r>
            <a:endParaRPr lang="en-US" dirty="0"/>
          </a:p>
        </p:txBody>
      </p:sp>
      <p:sp>
        <p:nvSpPr>
          <p:cNvPr id="1027" name="Text Placeholder 2">
            <a:extLst>
              <a:ext uri="{FF2B5EF4-FFF2-40B4-BE49-F238E27FC236}">
                <a16:creationId xmlns:a16="http://schemas.microsoft.com/office/drawing/2014/main" id="{47AD77E4-57E3-2AEB-1A17-CA7095957AC8}"/>
              </a:ext>
            </a:extLst>
          </p:cNvPr>
          <p:cNvSpPr>
            <a:spLocks noGrp="1"/>
          </p:cNvSpPr>
          <p:nvPr>
            <p:ph type="body" idx="1"/>
          </p:nvPr>
        </p:nvSpPr>
        <p:spPr bwMode="auto">
          <a:xfrm>
            <a:off x="581025" y="2335213"/>
            <a:ext cx="11029950" cy="352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PT" altLang="pt-PT"/>
              <a:t>Editar os estilos de texto do Modelo Global</a:t>
            </a:r>
          </a:p>
          <a:p>
            <a:pPr lvl="1"/>
            <a:r>
              <a:rPr lang="pt-PT" altLang="pt-PT"/>
              <a:t>Segundo nível</a:t>
            </a:r>
          </a:p>
          <a:p>
            <a:pPr lvl="2"/>
            <a:r>
              <a:rPr lang="pt-PT" altLang="pt-PT"/>
              <a:t>Terceiro nível</a:t>
            </a:r>
          </a:p>
          <a:p>
            <a:pPr lvl="3"/>
            <a:r>
              <a:rPr lang="pt-PT" altLang="pt-PT"/>
              <a:t>Quarto nível</a:t>
            </a:r>
          </a:p>
          <a:p>
            <a:pPr lvl="4"/>
            <a:r>
              <a:rPr lang="pt-PT" altLang="pt-PT"/>
              <a:t>Quinto nível</a:t>
            </a:r>
            <a:endParaRPr lang="en-US" altLang="pt-PT"/>
          </a:p>
        </p:txBody>
      </p:sp>
      <p:sp>
        <p:nvSpPr>
          <p:cNvPr id="4" name="Date Placeholder 3">
            <a:extLst>
              <a:ext uri="{FF2B5EF4-FFF2-40B4-BE49-F238E27FC236}">
                <a16:creationId xmlns:a16="http://schemas.microsoft.com/office/drawing/2014/main" id="{8C7A9315-168C-0A67-D250-E9726D088E81}"/>
              </a:ext>
            </a:extLst>
          </p:cNvPr>
          <p:cNvSpPr>
            <a:spLocks noGrp="1"/>
          </p:cNvSpPr>
          <p:nvPr>
            <p:ph type="dt" sz="half" idx="2"/>
          </p:nvPr>
        </p:nvSpPr>
        <p:spPr>
          <a:xfrm>
            <a:off x="7605713" y="5956300"/>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accent2"/>
                </a:solidFill>
                <a:latin typeface="+mn-lt"/>
              </a:defRPr>
            </a:lvl1pPr>
          </a:lstStyle>
          <a:p>
            <a:pPr>
              <a:defRPr/>
            </a:pPr>
            <a:fld id="{ADE4FEBA-477E-43AF-9032-9C1493428FB1}" type="datetime1">
              <a:rPr lang="pt-PT" smtClean="0"/>
              <a:t>12/08/2024</a:t>
            </a:fld>
            <a:endParaRPr lang="pt-PT"/>
          </a:p>
        </p:txBody>
      </p:sp>
      <p:sp>
        <p:nvSpPr>
          <p:cNvPr id="5" name="Footer Placeholder 4">
            <a:extLst>
              <a:ext uri="{FF2B5EF4-FFF2-40B4-BE49-F238E27FC236}">
                <a16:creationId xmlns:a16="http://schemas.microsoft.com/office/drawing/2014/main" id="{064975D0-AA27-C711-3A6D-AED34535120F}"/>
              </a:ext>
            </a:extLst>
          </p:cNvPr>
          <p:cNvSpPr>
            <a:spLocks noGrp="1"/>
          </p:cNvSpPr>
          <p:nvPr>
            <p:ph type="ftr" sz="quarter" idx="3"/>
          </p:nvPr>
        </p:nvSpPr>
        <p:spPr>
          <a:xfrm>
            <a:off x="581025" y="5951538"/>
            <a:ext cx="6916738" cy="365125"/>
          </a:xfrm>
          <a:prstGeom prst="rect">
            <a:avLst/>
          </a:prstGeom>
        </p:spPr>
        <p:txBody>
          <a:bodyPr vert="horz" lIns="91440" tIns="45720" rIns="91440" bIns="45720" rtlCol="0" anchor="ctr"/>
          <a:lstStyle>
            <a:lvl1pPr algn="l" eaLnBrk="1" fontAlgn="auto" hangingPunct="1">
              <a:spcBef>
                <a:spcPts val="0"/>
              </a:spcBef>
              <a:spcAft>
                <a:spcPts val="0"/>
              </a:spcAft>
              <a:defRPr sz="900" cap="all">
                <a:solidFill>
                  <a:schemeClr val="accent2"/>
                </a:solidFill>
                <a:latin typeface="+mn-lt"/>
              </a:defRPr>
            </a:lvl1pPr>
          </a:lstStyle>
          <a:p>
            <a:pPr>
              <a:defRPr/>
            </a:pPr>
            <a:r>
              <a:rPr lang="pt-BR"/>
              <a:t>Licenciatura em contabilidade e Gestao</a:t>
            </a:r>
            <a:endParaRPr lang="pt-PT"/>
          </a:p>
        </p:txBody>
      </p:sp>
      <p:sp>
        <p:nvSpPr>
          <p:cNvPr id="6" name="Slide Number Placeholder 5">
            <a:extLst>
              <a:ext uri="{FF2B5EF4-FFF2-40B4-BE49-F238E27FC236}">
                <a16:creationId xmlns:a16="http://schemas.microsoft.com/office/drawing/2014/main" id="{DAE8074B-9DFD-FE84-874D-D12FE9E28710}"/>
              </a:ext>
            </a:extLst>
          </p:cNvPr>
          <p:cNvSpPr>
            <a:spLocks noGrp="1"/>
          </p:cNvSpPr>
          <p:nvPr>
            <p:ph type="sldNum" sz="quarter" idx="4"/>
          </p:nvPr>
        </p:nvSpPr>
        <p:spPr>
          <a:xfrm>
            <a:off x="10558463" y="5956300"/>
            <a:ext cx="105251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chemeClr val="accent2"/>
                </a:solidFill>
              </a:defRPr>
            </a:lvl1pPr>
          </a:lstStyle>
          <a:p>
            <a:pPr>
              <a:defRPr/>
            </a:pPr>
            <a:fld id="{553C2CE3-F613-4FCC-ABE7-691F246495FB}" type="slidenum">
              <a:rPr lang="pt-PT" altLang="pt-PT"/>
              <a:pPr>
                <a:defRPr/>
              </a:pPr>
              <a:t>‹#›</a:t>
            </a:fld>
            <a:endParaRPr lang="pt-PT" altLang="pt-PT"/>
          </a:p>
        </p:txBody>
      </p:sp>
      <p:sp>
        <p:nvSpPr>
          <p:cNvPr id="9" name="Rectangle 8">
            <a:extLst>
              <a:ext uri="{FF2B5EF4-FFF2-40B4-BE49-F238E27FC236}">
                <a16:creationId xmlns:a16="http://schemas.microsoft.com/office/drawing/2014/main" id="{42A1525B-BCBD-1A4B-9EC1-ED7AB52E9CAA}"/>
              </a:ext>
            </a:extLst>
          </p:cNvPr>
          <p:cNvSpPr/>
          <p:nvPr/>
        </p:nvSpPr>
        <p:spPr>
          <a:xfrm>
            <a:off x="446088" y="457200"/>
            <a:ext cx="3703637" cy="952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83232A69-DD1E-BBD4-1E8E-7A4FDBCE0853}"/>
              </a:ext>
            </a:extLst>
          </p:cNvPr>
          <p:cNvSpPr/>
          <p:nvPr/>
        </p:nvSpPr>
        <p:spPr>
          <a:xfrm>
            <a:off x="8042275" y="454025"/>
            <a:ext cx="3703638" cy="98425"/>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62A154FB-33F8-7381-B40F-5643090E4D98}"/>
              </a:ext>
            </a:extLst>
          </p:cNvPr>
          <p:cNvSpPr/>
          <p:nvPr/>
        </p:nvSpPr>
        <p:spPr>
          <a:xfrm>
            <a:off x="4241800" y="457200"/>
            <a:ext cx="3703638" cy="9207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899" r:id="rId7"/>
    <p:sldLayoutId id="2147483907" r:id="rId8"/>
    <p:sldLayoutId id="2147483900" r:id="rId9"/>
    <p:sldLayoutId id="2147483908" r:id="rId10"/>
    <p:sldLayoutId id="2147483909" r:id="rId11"/>
  </p:sldLayoutIdLst>
  <p:hf hdr="0" dt="0"/>
  <p:txStyles>
    <p:titleStyle>
      <a:lvl1pPr algn="l" defTabSz="457200" rtl="0" eaLnBrk="0" fontAlgn="base" hangingPunct="0">
        <a:spcBef>
          <a:spcPct val="0"/>
        </a:spcBef>
        <a:spcAft>
          <a:spcPct val="0"/>
        </a:spcAft>
        <a:defRPr sz="2800" kern="1200" cap="all">
          <a:solidFill>
            <a:schemeClr val="bg1"/>
          </a:solidFill>
          <a:latin typeface="+mj-lt"/>
          <a:ea typeface="+mj-ea"/>
          <a:cs typeface="+mj-cs"/>
        </a:defRPr>
      </a:lvl1pPr>
      <a:lvl2pPr algn="l" defTabSz="457200" rtl="0" eaLnBrk="0" fontAlgn="base" hangingPunct="0">
        <a:spcBef>
          <a:spcPct val="0"/>
        </a:spcBef>
        <a:spcAft>
          <a:spcPct val="0"/>
        </a:spcAft>
        <a:defRPr sz="2800">
          <a:solidFill>
            <a:schemeClr val="bg1"/>
          </a:solidFill>
          <a:latin typeface="Gill Sans MT" panose="020B0502020104020203" pitchFamily="34" charset="0"/>
        </a:defRPr>
      </a:lvl2pPr>
      <a:lvl3pPr algn="l" defTabSz="457200" rtl="0" eaLnBrk="0" fontAlgn="base" hangingPunct="0">
        <a:spcBef>
          <a:spcPct val="0"/>
        </a:spcBef>
        <a:spcAft>
          <a:spcPct val="0"/>
        </a:spcAft>
        <a:defRPr sz="2800">
          <a:solidFill>
            <a:schemeClr val="bg1"/>
          </a:solidFill>
          <a:latin typeface="Gill Sans MT" panose="020B0502020104020203" pitchFamily="34" charset="0"/>
        </a:defRPr>
      </a:lvl3pPr>
      <a:lvl4pPr algn="l" defTabSz="457200" rtl="0" eaLnBrk="0" fontAlgn="base" hangingPunct="0">
        <a:spcBef>
          <a:spcPct val="0"/>
        </a:spcBef>
        <a:spcAft>
          <a:spcPct val="0"/>
        </a:spcAft>
        <a:defRPr sz="2800">
          <a:solidFill>
            <a:schemeClr val="bg1"/>
          </a:solidFill>
          <a:latin typeface="Gill Sans MT" panose="020B0502020104020203" pitchFamily="34" charset="0"/>
        </a:defRPr>
      </a:lvl4pPr>
      <a:lvl5pPr algn="l" defTabSz="457200" rtl="0" eaLnBrk="0" fontAlgn="base" hangingPunct="0">
        <a:spcBef>
          <a:spcPct val="0"/>
        </a:spcBef>
        <a:spcAft>
          <a:spcPct val="0"/>
        </a:spcAft>
        <a:defRPr sz="2800">
          <a:solidFill>
            <a:schemeClr val="bg1"/>
          </a:solidFill>
          <a:latin typeface="Gill Sans MT" panose="020B0502020104020203"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4800" indent="-304800" algn="l" defTabSz="457200" rtl="0" eaLnBrk="0" fontAlgn="base" hangingPunct="0">
        <a:spcBef>
          <a:spcPct val="20000"/>
        </a:spcBef>
        <a:spcAft>
          <a:spcPts val="600"/>
        </a:spcAft>
        <a:buClr>
          <a:schemeClr val="accent2"/>
        </a:buClr>
        <a:buSzPct val="92000"/>
        <a:buFont typeface="Wingdings 2" panose="05020102010507070707" pitchFamily="18" charset="2"/>
        <a:buChar char=""/>
        <a:defRPr kern="1200">
          <a:solidFill>
            <a:schemeClr val="tx2"/>
          </a:solidFill>
          <a:latin typeface="+mn-lt"/>
          <a:ea typeface="+mn-ea"/>
          <a:cs typeface="+mn-cs"/>
        </a:defRPr>
      </a:lvl1pPr>
      <a:lvl2pPr marL="628650" indent="-304800" algn="l" defTabSz="457200" rtl="0" eaLnBrk="0" fontAlgn="base" hangingPunct="0">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898525" indent="-269875" algn="l" defTabSz="457200" rtl="0" eaLnBrk="0" fontAlgn="base" hangingPunct="0">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1425" indent="-233363" algn="l" defTabSz="457200" rtl="0" eaLnBrk="0" fontAlgn="base" hangingPunct="0">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1788" indent="-233363" algn="l" defTabSz="457200" rtl="0" eaLnBrk="0" fontAlgn="base" hangingPunct="0">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2">
            <a:extLst>
              <a:ext uri="{FF2B5EF4-FFF2-40B4-BE49-F238E27FC236}">
                <a16:creationId xmlns:a16="http://schemas.microsoft.com/office/drawing/2014/main" id="{3CCEF053-E481-CAEA-5588-190E959CA71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3E258BDA-CE95-4150-B577-8223288B3D21}" type="slidenum">
              <a:rPr lang="pt-PT" altLang="pt-PT" smtClean="0">
                <a:solidFill>
                  <a:schemeClr val="accent2"/>
                </a:solidFill>
              </a:rPr>
              <a:pPr/>
              <a:t>1</a:t>
            </a:fld>
            <a:endParaRPr lang="pt-PT" altLang="pt-PT">
              <a:solidFill>
                <a:schemeClr val="accent2"/>
              </a:solidFill>
            </a:endParaRPr>
          </a:p>
        </p:txBody>
      </p:sp>
      <p:sp>
        <p:nvSpPr>
          <p:cNvPr id="46084" name="TextBox 6">
            <a:extLst>
              <a:ext uri="{FF2B5EF4-FFF2-40B4-BE49-F238E27FC236}">
                <a16:creationId xmlns:a16="http://schemas.microsoft.com/office/drawing/2014/main" id="{581787A4-438E-143E-C53F-0463711BD4FE}"/>
              </a:ext>
            </a:extLst>
          </p:cNvPr>
          <p:cNvSpPr txBox="1">
            <a:spLocks noChangeArrowheads="1"/>
          </p:cNvSpPr>
          <p:nvPr/>
        </p:nvSpPr>
        <p:spPr bwMode="auto">
          <a:xfrm>
            <a:off x="404813" y="2997200"/>
            <a:ext cx="11382375"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ctr"/>
            <a:r>
              <a:rPr lang="pt-PT" altLang="pt-PT" sz="5000" b="1" dirty="0"/>
              <a:t>Funções de Gestão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2">
            <a:extLst>
              <a:ext uri="{FF2B5EF4-FFF2-40B4-BE49-F238E27FC236}">
                <a16:creationId xmlns:a16="http://schemas.microsoft.com/office/drawing/2014/main" id="{C0BDA1A8-5120-62BF-4306-4195F5F9B3B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BD45CF8A-6D20-45E7-91E3-D7112A2D5B1C}" type="slidenum">
              <a:rPr lang="pt-PT" altLang="pt-PT" smtClean="0">
                <a:solidFill>
                  <a:schemeClr val="accent2"/>
                </a:solidFill>
              </a:rPr>
              <a:pPr/>
              <a:t>10</a:t>
            </a:fld>
            <a:endParaRPr lang="pt-PT" altLang="pt-PT">
              <a:solidFill>
                <a:schemeClr val="accent2"/>
              </a:solidFill>
            </a:endParaRPr>
          </a:p>
        </p:txBody>
      </p:sp>
      <p:sp>
        <p:nvSpPr>
          <p:cNvPr id="55299" name="TextBox 3">
            <a:extLst>
              <a:ext uri="{FF2B5EF4-FFF2-40B4-BE49-F238E27FC236}">
                <a16:creationId xmlns:a16="http://schemas.microsoft.com/office/drawing/2014/main" id="{F79FC53D-B9A5-B25A-5D86-860E8895B688}"/>
              </a:ext>
            </a:extLst>
          </p:cNvPr>
          <p:cNvSpPr txBox="1">
            <a:spLocks noChangeArrowheads="1"/>
          </p:cNvSpPr>
          <p:nvPr/>
        </p:nvSpPr>
        <p:spPr bwMode="auto">
          <a:xfrm>
            <a:off x="392113" y="536575"/>
            <a:ext cx="11255375" cy="603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just"/>
            <a:r>
              <a:rPr lang="pt-PT" altLang="pt-PT" sz="1900" b="1" dirty="0">
                <a:latin typeface="Arial" panose="020B0604020202020204" pitchFamily="34" charset="0"/>
                <a:cs typeface="Arial" panose="020B0604020202020204" pitchFamily="34" charset="0"/>
              </a:rPr>
              <a:t>1. Políticas: </a:t>
            </a:r>
            <a:r>
              <a:rPr lang="pt-PT" altLang="pt-PT" sz="1900" dirty="0">
                <a:latin typeface="Arial" panose="020B0604020202020204" pitchFamily="34" charset="0"/>
                <a:cs typeface="Arial" panose="020B0604020202020204" pitchFamily="34" charset="0"/>
              </a:rPr>
              <a:t>afirmações genéricas baseadas nos </a:t>
            </a:r>
            <a:r>
              <a:rPr lang="pt-PT" altLang="pt-PT" sz="1900" dirty="0" err="1">
                <a:latin typeface="Arial" panose="020B0604020202020204" pitchFamily="34" charset="0"/>
                <a:cs typeface="Arial" panose="020B0604020202020204" pitchFamily="34" charset="0"/>
              </a:rPr>
              <a:t>objectivos</a:t>
            </a:r>
            <a:r>
              <a:rPr lang="pt-PT" altLang="pt-PT" sz="1900" dirty="0">
                <a:latin typeface="Arial" panose="020B0604020202020204" pitchFamily="34" charset="0"/>
                <a:cs typeface="Arial" panose="020B0604020202020204" pitchFamily="34" charset="0"/>
              </a:rPr>
              <a:t> organizacionais e que funcionam como </a:t>
            </a:r>
            <a:r>
              <a:rPr lang="pt-PT" altLang="pt-PT" sz="1900" dirty="0">
                <a:solidFill>
                  <a:srgbClr val="00B050"/>
                </a:solidFill>
                <a:latin typeface="Arial" panose="020B0604020202020204" pitchFamily="34" charset="0"/>
                <a:cs typeface="Arial" panose="020B0604020202020204" pitchFamily="34" charset="0"/>
              </a:rPr>
              <a:t>guias orientadores da ação administrativa</a:t>
            </a:r>
            <a:r>
              <a:rPr lang="pt-PT" altLang="pt-PT" sz="1900" dirty="0">
                <a:latin typeface="Arial" panose="020B0604020202020204" pitchFamily="34" charset="0"/>
                <a:cs typeface="Arial" panose="020B0604020202020204" pitchFamily="34" charset="0"/>
              </a:rPr>
              <a:t>. Proporcionam marcos ou limitações – embora flexíveis e elásticos – para demarcar as áreas dentro das quais a ação administrativa deve se desenvolver. São genéricas e utilizam verbos como manter, seguir, usar, prover, assistir, etc. As mais comuns são as </a:t>
            </a:r>
            <a:r>
              <a:rPr lang="pt-PT" altLang="pt-PT" sz="1900" dirty="0">
                <a:solidFill>
                  <a:srgbClr val="00B050"/>
                </a:solidFill>
                <a:latin typeface="Arial" panose="020B0604020202020204" pitchFamily="34" charset="0"/>
                <a:cs typeface="Arial" panose="020B0604020202020204" pitchFamily="34" charset="0"/>
              </a:rPr>
              <a:t>políticas de recursos humanos</a:t>
            </a:r>
            <a:r>
              <a:rPr lang="pt-PT" altLang="pt-PT" sz="1900" dirty="0">
                <a:latin typeface="Arial" panose="020B0604020202020204" pitchFamily="34" charset="0"/>
                <a:cs typeface="Arial" panose="020B0604020202020204" pitchFamily="34" charset="0"/>
              </a:rPr>
              <a:t> (como tratar os funcionários da organização), </a:t>
            </a:r>
            <a:r>
              <a:rPr lang="pt-PT" altLang="pt-PT" sz="1900" dirty="0">
                <a:solidFill>
                  <a:srgbClr val="00B050"/>
                </a:solidFill>
                <a:latin typeface="Arial" panose="020B0604020202020204" pitchFamily="34" charset="0"/>
                <a:cs typeface="Arial" panose="020B0604020202020204" pitchFamily="34" charset="0"/>
              </a:rPr>
              <a:t>vendas</a:t>
            </a:r>
            <a:r>
              <a:rPr lang="pt-PT" altLang="pt-PT" sz="1900" dirty="0">
                <a:latin typeface="Arial" panose="020B0604020202020204" pitchFamily="34" charset="0"/>
                <a:cs typeface="Arial" panose="020B0604020202020204" pitchFamily="34" charset="0"/>
              </a:rPr>
              <a:t> (como tratar a</a:t>
            </a:r>
          </a:p>
          <a:p>
            <a:pPr algn="just"/>
            <a:r>
              <a:rPr lang="pt-PT" altLang="pt-PT" sz="1900" dirty="0">
                <a:latin typeface="Arial" panose="020B0604020202020204" pitchFamily="34" charset="0"/>
                <a:cs typeface="Arial" panose="020B0604020202020204" pitchFamily="34" charset="0"/>
              </a:rPr>
              <a:t>clientela), </a:t>
            </a:r>
            <a:r>
              <a:rPr lang="pt-PT" altLang="pt-PT" sz="1900" dirty="0">
                <a:solidFill>
                  <a:srgbClr val="00B050"/>
                </a:solidFill>
                <a:latin typeface="Arial" panose="020B0604020202020204" pitchFamily="34" charset="0"/>
                <a:cs typeface="Arial" panose="020B0604020202020204" pitchFamily="34" charset="0"/>
              </a:rPr>
              <a:t>preços</a:t>
            </a:r>
            <a:r>
              <a:rPr lang="pt-PT" altLang="pt-PT" sz="1900" dirty="0">
                <a:latin typeface="Arial" panose="020B0604020202020204" pitchFamily="34" charset="0"/>
                <a:cs typeface="Arial" panose="020B0604020202020204" pitchFamily="34" charset="0"/>
              </a:rPr>
              <a:t> (como manejar preços diante do mercado), etc.</a:t>
            </a:r>
          </a:p>
          <a:p>
            <a:pPr algn="just"/>
            <a:r>
              <a:rPr lang="pt-PT" altLang="pt-PT" sz="1900" b="1" dirty="0">
                <a:latin typeface="Arial" panose="020B0604020202020204" pitchFamily="34" charset="0"/>
                <a:cs typeface="Arial" panose="020B0604020202020204" pitchFamily="34" charset="0"/>
              </a:rPr>
              <a:t>2. Diretrizes: </a:t>
            </a:r>
            <a:r>
              <a:rPr lang="pt-PT" altLang="pt-PT" sz="1900" dirty="0">
                <a:latin typeface="Arial" panose="020B0604020202020204" pitchFamily="34" charset="0"/>
                <a:cs typeface="Arial" panose="020B0604020202020204" pitchFamily="34" charset="0"/>
              </a:rPr>
              <a:t>princípios estabelecidos para possibilitar o alcance dos </a:t>
            </a:r>
            <a:r>
              <a:rPr lang="pt-PT" altLang="pt-PT" sz="1900" dirty="0" err="1">
                <a:latin typeface="Arial" panose="020B0604020202020204" pitchFamily="34" charset="0"/>
                <a:cs typeface="Arial" panose="020B0604020202020204" pitchFamily="34" charset="0"/>
              </a:rPr>
              <a:t>objectivos</a:t>
            </a:r>
            <a:r>
              <a:rPr lang="pt-PT" altLang="pt-PT" sz="1900" dirty="0">
                <a:latin typeface="Arial" panose="020B0604020202020204" pitchFamily="34" charset="0"/>
                <a:cs typeface="Arial" panose="020B0604020202020204" pitchFamily="34" charset="0"/>
              </a:rPr>
              <a:t> pretendidos pela organização. Como os </a:t>
            </a:r>
            <a:r>
              <a:rPr lang="pt-PT" altLang="pt-PT" sz="1900" dirty="0" err="1">
                <a:latin typeface="Arial" panose="020B0604020202020204" pitchFamily="34" charset="0"/>
                <a:cs typeface="Arial" panose="020B0604020202020204" pitchFamily="34" charset="0"/>
              </a:rPr>
              <a:t>objectivos</a:t>
            </a:r>
            <a:r>
              <a:rPr lang="pt-PT" altLang="pt-PT" sz="1900" dirty="0">
                <a:latin typeface="Arial" panose="020B0604020202020204" pitchFamily="34" charset="0"/>
                <a:cs typeface="Arial" panose="020B0604020202020204" pitchFamily="34" charset="0"/>
              </a:rPr>
              <a:t> são fins, </a:t>
            </a:r>
            <a:r>
              <a:rPr lang="pt-PT" altLang="pt-PT" sz="1900" dirty="0">
                <a:solidFill>
                  <a:srgbClr val="00B050"/>
                </a:solidFill>
                <a:latin typeface="Arial" panose="020B0604020202020204" pitchFamily="34" charset="0"/>
                <a:cs typeface="Arial" panose="020B0604020202020204" pitchFamily="34" charset="0"/>
              </a:rPr>
              <a:t>as diretrizes servem para balizar os meios adequados para atingi-los e orientar as decisões</a:t>
            </a:r>
            <a:r>
              <a:rPr lang="pt-PT" altLang="pt-PT" sz="1900" dirty="0">
                <a:latin typeface="Arial" panose="020B0604020202020204" pitchFamily="34" charset="0"/>
                <a:cs typeface="Arial" panose="020B0604020202020204" pitchFamily="34" charset="0"/>
              </a:rPr>
              <a:t>. Existem diretrizes de pessoal (como recrutar e selecionar candidatos), compras (como fazer seleção de fornecedores), etc.</a:t>
            </a:r>
          </a:p>
          <a:p>
            <a:pPr algn="just"/>
            <a:r>
              <a:rPr lang="pt-PT" altLang="pt-PT" sz="1900" b="1" dirty="0">
                <a:latin typeface="Arial" panose="020B0604020202020204" pitchFamily="34" charset="0"/>
                <a:cs typeface="Arial" panose="020B0604020202020204" pitchFamily="34" charset="0"/>
              </a:rPr>
              <a:t>3. Metas: </a:t>
            </a:r>
            <a:r>
              <a:rPr lang="pt-PT" altLang="pt-PT" sz="1900" dirty="0">
                <a:latin typeface="Arial" panose="020B0604020202020204" pitchFamily="34" charset="0"/>
                <a:cs typeface="Arial" panose="020B0604020202020204" pitchFamily="34" charset="0"/>
              </a:rPr>
              <a:t>alvos a atingir em </a:t>
            </a:r>
            <a:r>
              <a:rPr lang="pt-PT" altLang="pt-PT" sz="1900" dirty="0">
                <a:solidFill>
                  <a:srgbClr val="00B050"/>
                </a:solidFill>
                <a:latin typeface="Arial" panose="020B0604020202020204" pitchFamily="34" charset="0"/>
                <a:cs typeface="Arial" panose="020B0604020202020204" pitchFamily="34" charset="0"/>
              </a:rPr>
              <a:t>curto prazo</a:t>
            </a:r>
            <a:r>
              <a:rPr lang="pt-PT" altLang="pt-PT" sz="1900" dirty="0">
                <a:latin typeface="Arial" panose="020B0604020202020204" pitchFamily="34" charset="0"/>
                <a:cs typeface="Arial" panose="020B0604020202020204" pitchFamily="34" charset="0"/>
              </a:rPr>
              <a:t>. Podem ser confundidas com </a:t>
            </a:r>
            <a:r>
              <a:rPr lang="pt-PT" altLang="pt-PT" sz="1900" dirty="0" err="1">
                <a:latin typeface="Arial" panose="020B0604020202020204" pitchFamily="34" charset="0"/>
                <a:cs typeface="Arial" panose="020B0604020202020204" pitchFamily="34" charset="0"/>
              </a:rPr>
              <a:t>objectivos</a:t>
            </a:r>
            <a:r>
              <a:rPr lang="pt-PT" altLang="pt-PT" sz="1900" dirty="0">
                <a:latin typeface="Arial" panose="020B0604020202020204" pitchFamily="34" charset="0"/>
                <a:cs typeface="Arial" panose="020B0604020202020204" pitchFamily="34" charset="0"/>
              </a:rPr>
              <a:t> imediatos ou </a:t>
            </a:r>
            <a:r>
              <a:rPr lang="pt-PT" altLang="pt-PT" sz="1900" dirty="0" err="1">
                <a:latin typeface="Arial" panose="020B0604020202020204" pitchFamily="34" charset="0"/>
                <a:cs typeface="Arial" panose="020B0604020202020204" pitchFamily="34" charset="0"/>
              </a:rPr>
              <a:t>objectivos</a:t>
            </a:r>
            <a:r>
              <a:rPr lang="pt-PT" altLang="pt-PT" sz="1900" dirty="0">
                <a:latin typeface="Arial" panose="020B0604020202020204" pitchFamily="34" charset="0"/>
                <a:cs typeface="Arial" panose="020B0604020202020204" pitchFamily="34" charset="0"/>
              </a:rPr>
              <a:t> operacionais. As metas mais comuns são produção mensal, facturamento mensal, cobrança diária, etc.</a:t>
            </a:r>
          </a:p>
          <a:p>
            <a:pPr algn="just"/>
            <a:r>
              <a:rPr lang="pt-PT" altLang="pt-PT" sz="1900" b="1" dirty="0">
                <a:latin typeface="Arial" panose="020B0604020202020204" pitchFamily="34" charset="0"/>
                <a:cs typeface="Arial" panose="020B0604020202020204" pitchFamily="34" charset="0"/>
              </a:rPr>
              <a:t>4. Programas: </a:t>
            </a:r>
            <a:r>
              <a:rPr lang="pt-PT" altLang="pt-PT" sz="1900" dirty="0">
                <a:solidFill>
                  <a:srgbClr val="00B050"/>
                </a:solidFill>
                <a:latin typeface="Arial" panose="020B0604020202020204" pitchFamily="34" charset="0"/>
                <a:cs typeface="Arial" panose="020B0604020202020204" pitchFamily="34" charset="0"/>
              </a:rPr>
              <a:t>atividades sequenciais necessárias para atingir uma meta</a:t>
            </a:r>
            <a:r>
              <a:rPr lang="pt-PT" altLang="pt-PT" sz="1900" dirty="0">
                <a:latin typeface="Arial" panose="020B0604020202020204" pitchFamily="34" charset="0"/>
                <a:cs typeface="Arial" panose="020B0604020202020204" pitchFamily="34" charset="0"/>
              </a:rPr>
              <a:t>. O alcance das metas é planejado por meio de programas. Os programas são planos específicos. São muito variáveis e podem incluir um conjunto integrado de planos menores. É o caso dos </a:t>
            </a:r>
            <a:r>
              <a:rPr lang="pt-PT" altLang="pt-PT" sz="1900" dirty="0">
                <a:solidFill>
                  <a:srgbClr val="0070C0"/>
                </a:solidFill>
                <a:latin typeface="Arial" panose="020B0604020202020204" pitchFamily="34" charset="0"/>
                <a:cs typeface="Arial" panose="020B0604020202020204" pitchFamily="34" charset="0"/>
              </a:rPr>
              <a:t>programas de produção</a:t>
            </a:r>
            <a:r>
              <a:rPr lang="pt-PT" altLang="pt-PT" sz="1900" dirty="0">
                <a:latin typeface="Arial" panose="020B0604020202020204" pitchFamily="34" charset="0"/>
                <a:cs typeface="Arial" panose="020B0604020202020204" pitchFamily="34" charset="0"/>
              </a:rPr>
              <a:t> (como programar a produção das diversas áreas para atingir a meta de produção estabelecida), </a:t>
            </a:r>
            <a:r>
              <a:rPr lang="pt-PT" altLang="pt-PT" sz="1900" dirty="0">
                <a:solidFill>
                  <a:srgbClr val="0070C0"/>
                </a:solidFill>
                <a:latin typeface="Arial" panose="020B0604020202020204" pitchFamily="34" charset="0"/>
                <a:cs typeface="Arial" panose="020B0604020202020204" pitchFamily="34" charset="0"/>
              </a:rPr>
              <a:t>financiamento</a:t>
            </a:r>
            <a:r>
              <a:rPr lang="pt-PT" altLang="pt-PT" sz="1900" dirty="0">
                <a:latin typeface="Arial" panose="020B0604020202020204" pitchFamily="34" charset="0"/>
                <a:cs typeface="Arial" panose="020B0604020202020204" pitchFamily="34" charset="0"/>
              </a:rPr>
              <a:t> (como programar os diversos empréstimos bancários para atingir a meta de aporte financeiro), etc.</a:t>
            </a:r>
          </a:p>
          <a:p>
            <a:endParaRPr lang="pt-PT" altLang="pt-PT" sz="2500" dirty="0">
              <a:latin typeface="Arial" panose="020B0604020202020204" pitchFamily="34"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2">
            <a:extLst>
              <a:ext uri="{FF2B5EF4-FFF2-40B4-BE49-F238E27FC236}">
                <a16:creationId xmlns:a16="http://schemas.microsoft.com/office/drawing/2014/main" id="{39951A90-EF0A-1C9D-6AF9-73F2219C8D7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76F160CF-3C60-473A-84CB-A452909A60EB}" type="slidenum">
              <a:rPr lang="pt-PT" altLang="pt-PT" smtClean="0">
                <a:solidFill>
                  <a:schemeClr val="accent2"/>
                </a:solidFill>
              </a:rPr>
              <a:pPr/>
              <a:t>11</a:t>
            </a:fld>
            <a:endParaRPr lang="pt-PT" altLang="pt-PT">
              <a:solidFill>
                <a:schemeClr val="accent2"/>
              </a:solidFill>
            </a:endParaRPr>
          </a:p>
        </p:txBody>
      </p:sp>
      <p:sp>
        <p:nvSpPr>
          <p:cNvPr id="56323" name="TextBox 3">
            <a:extLst>
              <a:ext uri="{FF2B5EF4-FFF2-40B4-BE49-F238E27FC236}">
                <a16:creationId xmlns:a16="http://schemas.microsoft.com/office/drawing/2014/main" id="{98C4D58F-AE95-8B88-B582-B4E2F37C188A}"/>
              </a:ext>
            </a:extLst>
          </p:cNvPr>
          <p:cNvSpPr txBox="1">
            <a:spLocks noChangeArrowheads="1"/>
          </p:cNvSpPr>
          <p:nvPr/>
        </p:nvSpPr>
        <p:spPr bwMode="auto">
          <a:xfrm>
            <a:off x="392113" y="536575"/>
            <a:ext cx="11255375" cy="574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just"/>
            <a:r>
              <a:rPr lang="pt-PT" altLang="pt-PT" sz="1900" b="1" dirty="0">
                <a:latin typeface="Arial" panose="020B0604020202020204" pitchFamily="34" charset="0"/>
                <a:cs typeface="Arial" panose="020B0604020202020204" pitchFamily="34" charset="0"/>
              </a:rPr>
              <a:t>5. Procedimentos: </a:t>
            </a:r>
            <a:r>
              <a:rPr lang="pt-PT" altLang="pt-PT" sz="1900" dirty="0">
                <a:latin typeface="Arial" panose="020B0604020202020204" pitchFamily="34" charset="0"/>
                <a:cs typeface="Arial" panose="020B0604020202020204" pitchFamily="34" charset="0"/>
              </a:rPr>
              <a:t>modos pelos quais os programas devem ser executados ou realizados. Os procedimentos são planos que prescrevem a </a:t>
            </a:r>
            <a:r>
              <a:rPr lang="pt-PT" altLang="pt-PT" sz="1900" dirty="0">
                <a:solidFill>
                  <a:srgbClr val="00B050"/>
                </a:solidFill>
                <a:latin typeface="Arial" panose="020B0604020202020204" pitchFamily="34" charset="0"/>
                <a:cs typeface="Arial" panose="020B0604020202020204" pitchFamily="34" charset="0"/>
              </a:rPr>
              <a:t>sequência cronológica de tarefas específicas, requeridas para realizar determinados trabalhos ou tarefas</a:t>
            </a:r>
            <a:r>
              <a:rPr lang="pt-PT" altLang="pt-PT" sz="1900" dirty="0">
                <a:latin typeface="Arial" panose="020B0604020202020204" pitchFamily="34" charset="0"/>
                <a:cs typeface="Arial" panose="020B0604020202020204" pitchFamily="34" charset="0"/>
              </a:rPr>
              <a:t>. Existem procedimentos de admissão de pessoal (documentos e formulários necessários para efetuar a admissão das pessoas), de emissão de cheques (quem deve preencher, quem deve assinar os cheques, etc.), entre outros. São também</a:t>
            </a:r>
          </a:p>
          <a:p>
            <a:pPr algn="just"/>
            <a:r>
              <a:rPr lang="pt-PT" altLang="pt-PT" sz="1900" dirty="0">
                <a:latin typeface="Arial" panose="020B0604020202020204" pitchFamily="34" charset="0"/>
                <a:cs typeface="Arial" panose="020B0604020202020204" pitchFamily="34" charset="0"/>
              </a:rPr>
              <a:t>denominados rotinas.</a:t>
            </a:r>
          </a:p>
          <a:p>
            <a:pPr algn="just"/>
            <a:r>
              <a:rPr lang="pt-PT" altLang="pt-PT" sz="1900" b="1" dirty="0">
                <a:latin typeface="Arial" panose="020B0604020202020204" pitchFamily="34" charset="0"/>
                <a:cs typeface="Arial" panose="020B0604020202020204" pitchFamily="34" charset="0"/>
              </a:rPr>
              <a:t>6. Métodos: </a:t>
            </a:r>
            <a:r>
              <a:rPr lang="pt-PT" altLang="pt-PT" sz="1900" dirty="0">
                <a:latin typeface="Arial" panose="020B0604020202020204" pitchFamily="34" charset="0"/>
                <a:cs typeface="Arial" panose="020B0604020202020204" pitchFamily="34" charset="0"/>
              </a:rPr>
              <a:t>planos prescritos para o desempenho de uma tarefa específica. Em geral, o método é atribuído a cada pessoa que ocupa um cargo ou realiza uma tarefa para indicar exatamente como fazê-lo. O método detalha </a:t>
            </a:r>
            <a:r>
              <a:rPr lang="pt-PT" altLang="pt-PT" sz="1900" dirty="0">
                <a:solidFill>
                  <a:srgbClr val="00B050"/>
                </a:solidFill>
                <a:latin typeface="Arial" panose="020B0604020202020204" pitchFamily="34" charset="0"/>
                <a:cs typeface="Arial" panose="020B0604020202020204" pitchFamily="34" charset="0"/>
              </a:rPr>
              <a:t>como o trabalho deve ser realizado</a:t>
            </a:r>
            <a:r>
              <a:rPr lang="pt-PT" altLang="pt-PT" sz="1900" dirty="0">
                <a:latin typeface="Arial" panose="020B0604020202020204" pitchFamily="34" charset="0"/>
                <a:cs typeface="Arial" panose="020B0604020202020204" pitchFamily="34" charset="0"/>
              </a:rPr>
              <a:t>. Sua amplitude é mais restrita e limitada que o procedimento. É o caso do método de como montar uma peça, como descrever um cargo, como treinar uma pessoa, etc. Os procedimentos e os métodos utilizam fluxogramas para representar o fluxo ou a sequência de tarefas ou operações.</a:t>
            </a:r>
          </a:p>
          <a:p>
            <a:pPr algn="just"/>
            <a:r>
              <a:rPr lang="pt-PT" altLang="pt-PT" sz="1900" b="1" dirty="0">
                <a:latin typeface="Arial" panose="020B0604020202020204" pitchFamily="34" charset="0"/>
                <a:cs typeface="Arial" panose="020B0604020202020204" pitchFamily="34" charset="0"/>
              </a:rPr>
              <a:t>7. Normas: </a:t>
            </a:r>
            <a:r>
              <a:rPr lang="pt-PT" altLang="pt-PT" sz="1900" dirty="0">
                <a:solidFill>
                  <a:srgbClr val="00B050"/>
                </a:solidFill>
                <a:latin typeface="Arial" panose="020B0604020202020204" pitchFamily="34" charset="0"/>
                <a:cs typeface="Arial" panose="020B0604020202020204" pitchFamily="34" charset="0"/>
              </a:rPr>
              <a:t>regras ou regulamentos que cercam e asseguram os procedimentos</a:t>
            </a:r>
            <a:r>
              <a:rPr lang="pt-PT" altLang="pt-PT" sz="1900" dirty="0">
                <a:latin typeface="Arial" panose="020B0604020202020204" pitchFamily="34" charset="0"/>
                <a:cs typeface="Arial" panose="020B0604020202020204" pitchFamily="34" charset="0"/>
              </a:rPr>
              <a:t>. São comandos diretos e </a:t>
            </a:r>
            <a:r>
              <a:rPr lang="pt-PT" altLang="pt-PT" sz="1900" dirty="0" err="1">
                <a:latin typeface="Arial" panose="020B0604020202020204" pitchFamily="34" charset="0"/>
                <a:cs typeface="Arial" panose="020B0604020202020204" pitchFamily="34" charset="0"/>
              </a:rPr>
              <a:t>objectivos</a:t>
            </a:r>
            <a:r>
              <a:rPr lang="pt-PT" altLang="pt-PT" sz="1900" dirty="0">
                <a:latin typeface="Arial" panose="020B0604020202020204" pitchFamily="34" charset="0"/>
                <a:cs typeface="Arial" panose="020B0604020202020204" pitchFamily="34" charset="0"/>
              </a:rPr>
              <a:t> de cursos de ação a seguir. As normas surgem quando determinada situação reclama por ação específica e única. São guias específicos de ação quando um curso de ação ou conduta deve ser seguido fielmente. </a:t>
            </a:r>
            <a:r>
              <a:rPr lang="pt-PT" altLang="pt-PT" sz="1900" dirty="0">
                <a:solidFill>
                  <a:srgbClr val="00B050"/>
                </a:solidFill>
                <a:latin typeface="Arial" panose="020B0604020202020204" pitchFamily="34" charset="0"/>
                <a:cs typeface="Arial" panose="020B0604020202020204" pitchFamily="34" charset="0"/>
              </a:rPr>
              <a:t>A regra é definida para criar uniformidade de ação</a:t>
            </a:r>
            <a:r>
              <a:rPr lang="pt-PT" altLang="pt-PT" sz="1900" dirty="0">
                <a:latin typeface="Arial" panose="020B0604020202020204" pitchFamily="34" charset="0"/>
                <a:cs typeface="Arial" panose="020B0604020202020204" pitchFamily="34" charset="0"/>
              </a:rPr>
              <a:t>. Em geral, define o que deve e o que não deve ser feito. Exemplo: proibição de fumar em certos lugares, normas quanto ao horário de trabalho, faltas, etc.</a:t>
            </a:r>
          </a:p>
          <a:p>
            <a:endParaRPr lang="pt-PT" altLang="pt-PT" sz="2500" dirty="0">
              <a:latin typeface="Arial" panose="020B0604020202020204" pitchFamily="34"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2">
            <a:extLst>
              <a:ext uri="{FF2B5EF4-FFF2-40B4-BE49-F238E27FC236}">
                <a16:creationId xmlns:a16="http://schemas.microsoft.com/office/drawing/2014/main" id="{860348A2-57B0-003A-AFDB-884D2B6FC94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1745BD4C-8058-482A-806D-2CC5F1707932}" type="slidenum">
              <a:rPr lang="pt-PT" altLang="pt-PT" smtClean="0">
                <a:solidFill>
                  <a:schemeClr val="accent2"/>
                </a:solidFill>
              </a:rPr>
              <a:pPr/>
              <a:t>12</a:t>
            </a:fld>
            <a:endParaRPr lang="pt-PT" altLang="pt-PT">
              <a:solidFill>
                <a:schemeClr val="accent2"/>
              </a:solidFill>
            </a:endParaRPr>
          </a:p>
        </p:txBody>
      </p:sp>
      <p:sp>
        <p:nvSpPr>
          <p:cNvPr id="57347" name="TextBox 3">
            <a:extLst>
              <a:ext uri="{FF2B5EF4-FFF2-40B4-BE49-F238E27FC236}">
                <a16:creationId xmlns:a16="http://schemas.microsoft.com/office/drawing/2014/main" id="{B5C87D04-484F-CC43-B014-A01E8E9BD57C}"/>
              </a:ext>
            </a:extLst>
          </p:cNvPr>
          <p:cNvSpPr txBox="1">
            <a:spLocks noChangeArrowheads="1"/>
          </p:cNvSpPr>
          <p:nvPr/>
        </p:nvSpPr>
        <p:spPr bwMode="auto">
          <a:xfrm>
            <a:off x="392113" y="536575"/>
            <a:ext cx="11255375" cy="572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pt-PT" altLang="pt-PT" sz="2000" b="1" u="sng" dirty="0">
                <a:latin typeface="Arial" panose="020B0604020202020204" pitchFamily="34" charset="0"/>
                <a:cs typeface="Arial" panose="020B0604020202020204" pitchFamily="34" charset="0"/>
              </a:rPr>
              <a:t>Tipos de planos</a:t>
            </a:r>
          </a:p>
          <a:p>
            <a:endParaRPr lang="pt-PT" altLang="pt-PT" sz="2000" b="1" u="sng" dirty="0">
              <a:latin typeface="Arial" panose="020B0604020202020204" pitchFamily="34" charset="0"/>
              <a:cs typeface="Arial" panose="020B0604020202020204" pitchFamily="34" charset="0"/>
            </a:endParaRPr>
          </a:p>
          <a:p>
            <a:r>
              <a:rPr lang="pt-PT" altLang="pt-PT" sz="2000" dirty="0">
                <a:latin typeface="Arial" panose="020B0604020202020204" pitchFamily="34" charset="0"/>
                <a:cs typeface="Arial" panose="020B0604020202020204" pitchFamily="34" charset="0"/>
              </a:rPr>
              <a:t>O planeamento produz um resultado imediato: o plano. O plano é o produto do planeamento e constitui o evento intermediário entre os processos de elaboração e de implementação do planeamento. </a:t>
            </a:r>
            <a:r>
              <a:rPr lang="pt-PT" altLang="pt-PT" sz="2000" dirty="0">
                <a:solidFill>
                  <a:srgbClr val="0070C0"/>
                </a:solidFill>
                <a:latin typeface="Arial" panose="020B0604020202020204" pitchFamily="34" charset="0"/>
                <a:cs typeface="Arial" panose="020B0604020202020204" pitchFamily="34" charset="0"/>
              </a:rPr>
              <a:t>Todos os planos têm um propósito comum: a previsão, a programação e a coordenação de uma sequência lógica de eventos, os quais devem conduzir ao alcance dos </a:t>
            </a:r>
            <a:r>
              <a:rPr lang="pt-PT" altLang="pt-PT" sz="2000" dirty="0" err="1">
                <a:solidFill>
                  <a:srgbClr val="0070C0"/>
                </a:solidFill>
                <a:latin typeface="Arial" panose="020B0604020202020204" pitchFamily="34" charset="0"/>
                <a:cs typeface="Arial" panose="020B0604020202020204" pitchFamily="34" charset="0"/>
              </a:rPr>
              <a:t>objectivos</a:t>
            </a:r>
            <a:r>
              <a:rPr lang="pt-PT" altLang="pt-PT" sz="2000" dirty="0">
                <a:solidFill>
                  <a:srgbClr val="0070C0"/>
                </a:solidFill>
                <a:latin typeface="Arial" panose="020B0604020202020204" pitchFamily="34" charset="0"/>
                <a:cs typeface="Arial" panose="020B0604020202020204" pitchFamily="34" charset="0"/>
              </a:rPr>
              <a:t> que os comandam</a:t>
            </a:r>
            <a:r>
              <a:rPr lang="pt-PT" altLang="pt-PT" sz="2000" dirty="0">
                <a:latin typeface="Arial" panose="020B0604020202020204" pitchFamily="34" charset="0"/>
                <a:cs typeface="Arial" panose="020B0604020202020204" pitchFamily="34" charset="0"/>
              </a:rPr>
              <a:t>. O plano é um curso predeterminado de ação sobre um período específico que representa uma resposta a uma antecipação ao tempo, no sentido de alcançar um </a:t>
            </a:r>
            <a:r>
              <a:rPr lang="pt-PT" altLang="pt-PT" sz="2000" dirty="0" err="1">
                <a:latin typeface="Arial" panose="020B0604020202020204" pitchFamily="34" charset="0"/>
                <a:cs typeface="Arial" panose="020B0604020202020204" pitchFamily="34" charset="0"/>
              </a:rPr>
              <a:t>objectivos</a:t>
            </a:r>
            <a:r>
              <a:rPr lang="pt-PT" altLang="pt-PT" sz="2000" dirty="0">
                <a:latin typeface="Arial" panose="020B0604020202020204" pitchFamily="34" charset="0"/>
                <a:cs typeface="Arial" panose="020B0604020202020204" pitchFamily="34" charset="0"/>
              </a:rPr>
              <a:t> formulado. O plano descreve um curso de ação para alcançar um </a:t>
            </a:r>
            <a:r>
              <a:rPr lang="pt-PT" altLang="pt-PT" sz="2000" dirty="0" err="1">
                <a:latin typeface="Arial" panose="020B0604020202020204" pitchFamily="34" charset="0"/>
                <a:cs typeface="Arial" panose="020B0604020202020204" pitchFamily="34" charset="0"/>
              </a:rPr>
              <a:t>objectivos</a:t>
            </a:r>
            <a:r>
              <a:rPr lang="pt-PT" altLang="pt-PT" sz="2000" dirty="0">
                <a:latin typeface="Arial" panose="020B0604020202020204" pitchFamily="34" charset="0"/>
                <a:cs typeface="Arial" panose="020B0604020202020204" pitchFamily="34" charset="0"/>
              </a:rPr>
              <a:t> e proporciona respostas às questões: </a:t>
            </a:r>
            <a:r>
              <a:rPr lang="pt-PT" altLang="pt-PT" sz="2000" dirty="0">
                <a:solidFill>
                  <a:srgbClr val="0070C0"/>
                </a:solidFill>
                <a:latin typeface="Arial" panose="020B0604020202020204" pitchFamily="34" charset="0"/>
                <a:cs typeface="Arial" panose="020B0604020202020204" pitchFamily="34" charset="0"/>
              </a:rPr>
              <a:t>o que, quando, como, onde e por quem.</a:t>
            </a:r>
            <a:endParaRPr lang="pt-PT" altLang="pt-PT" sz="2000" b="1" dirty="0">
              <a:solidFill>
                <a:srgbClr val="0070C0"/>
              </a:solidFill>
              <a:latin typeface="Arial" panose="020B0604020202020204" pitchFamily="34" charset="0"/>
              <a:cs typeface="Arial" panose="020B0604020202020204" pitchFamily="34" charset="0"/>
            </a:endParaRPr>
          </a:p>
          <a:p>
            <a:endParaRPr lang="pt-PT" altLang="pt-PT" sz="2000" dirty="0">
              <a:latin typeface="Arial" panose="020B0604020202020204" pitchFamily="34" charset="0"/>
              <a:cs typeface="Arial" panose="020B0604020202020204" pitchFamily="34" charset="0"/>
            </a:endParaRPr>
          </a:p>
          <a:p>
            <a:pPr>
              <a:lnSpc>
                <a:spcPct val="150000"/>
              </a:lnSpc>
            </a:pPr>
            <a:r>
              <a:rPr lang="pt-PT" altLang="pt-PT" sz="2000" b="1" dirty="0">
                <a:latin typeface="Arial" panose="020B0604020202020204" pitchFamily="34" charset="0"/>
                <a:cs typeface="Arial" panose="020B0604020202020204" pitchFamily="34" charset="0"/>
              </a:rPr>
              <a:t>Existem quatro tipos distintos de planos:</a:t>
            </a:r>
          </a:p>
          <a:p>
            <a:pPr>
              <a:lnSpc>
                <a:spcPct val="150000"/>
              </a:lnSpc>
            </a:pPr>
            <a:r>
              <a:rPr lang="pt-PT" altLang="pt-PT" sz="2000" dirty="0">
                <a:latin typeface="Arial" panose="020B0604020202020204" pitchFamily="34" charset="0"/>
                <a:cs typeface="Arial" panose="020B0604020202020204" pitchFamily="34" charset="0"/>
              </a:rPr>
              <a:t>1. Relacionados com métodos, denominados procedimentos.</a:t>
            </a:r>
          </a:p>
          <a:p>
            <a:pPr>
              <a:lnSpc>
                <a:spcPct val="150000"/>
              </a:lnSpc>
            </a:pPr>
            <a:r>
              <a:rPr lang="pt-PT" altLang="pt-PT" sz="2000" dirty="0">
                <a:latin typeface="Arial" panose="020B0604020202020204" pitchFamily="34" charset="0"/>
                <a:cs typeface="Arial" panose="020B0604020202020204" pitchFamily="34" charset="0"/>
              </a:rPr>
              <a:t>2. Relacionados com dinheiro, denominados orçamentos.</a:t>
            </a:r>
          </a:p>
          <a:p>
            <a:pPr>
              <a:lnSpc>
                <a:spcPct val="150000"/>
              </a:lnSpc>
            </a:pPr>
            <a:r>
              <a:rPr lang="pt-PT" altLang="pt-PT" sz="2000" dirty="0">
                <a:latin typeface="Arial" panose="020B0604020202020204" pitchFamily="34" charset="0"/>
                <a:cs typeface="Arial" panose="020B0604020202020204" pitchFamily="34" charset="0"/>
              </a:rPr>
              <a:t>3. Relacionados com tempo, denominados programas ou programações.</a:t>
            </a:r>
          </a:p>
          <a:p>
            <a:pPr>
              <a:lnSpc>
                <a:spcPct val="150000"/>
              </a:lnSpc>
            </a:pPr>
            <a:r>
              <a:rPr lang="pt-PT" altLang="pt-PT" sz="2000" dirty="0">
                <a:latin typeface="Arial" panose="020B0604020202020204" pitchFamily="34" charset="0"/>
                <a:cs typeface="Arial" panose="020B0604020202020204" pitchFamily="34" charset="0"/>
              </a:rPr>
              <a:t>4. Relacionados com comportamentos, denominados normas ou regulamentos.</a:t>
            </a:r>
            <a:endParaRPr lang="pt-PT" altLang="pt-PT" sz="2000" dirty="0">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2">
            <a:extLst>
              <a:ext uri="{FF2B5EF4-FFF2-40B4-BE49-F238E27FC236}">
                <a16:creationId xmlns:a16="http://schemas.microsoft.com/office/drawing/2014/main" id="{C6FBD4B4-A050-4E16-CA81-DBFCA42094F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E13332FB-780F-4D51-A790-620B0137B292}" type="slidenum">
              <a:rPr lang="pt-PT" altLang="pt-PT" smtClean="0">
                <a:solidFill>
                  <a:schemeClr val="accent2"/>
                </a:solidFill>
              </a:rPr>
              <a:pPr/>
              <a:t>13</a:t>
            </a:fld>
            <a:endParaRPr lang="pt-PT" altLang="pt-PT">
              <a:solidFill>
                <a:schemeClr val="accent2"/>
              </a:solidFill>
            </a:endParaRPr>
          </a:p>
        </p:txBody>
      </p:sp>
      <p:sp>
        <p:nvSpPr>
          <p:cNvPr id="58371" name="TextBox 3">
            <a:extLst>
              <a:ext uri="{FF2B5EF4-FFF2-40B4-BE49-F238E27FC236}">
                <a16:creationId xmlns:a16="http://schemas.microsoft.com/office/drawing/2014/main" id="{02E479EC-ECFD-D71F-D76A-51F0620A088E}"/>
              </a:ext>
            </a:extLst>
          </p:cNvPr>
          <p:cNvSpPr txBox="1">
            <a:spLocks noChangeArrowheads="1"/>
          </p:cNvSpPr>
          <p:nvPr/>
        </p:nvSpPr>
        <p:spPr bwMode="auto">
          <a:xfrm>
            <a:off x="392113" y="812800"/>
            <a:ext cx="11255375"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just"/>
            <a:r>
              <a:rPr lang="pt-PT" altLang="pt-PT" sz="2000" dirty="0">
                <a:latin typeface="Arial" panose="020B0604020202020204" pitchFamily="34" charset="0"/>
                <a:cs typeface="Arial" panose="020B0604020202020204" pitchFamily="34" charset="0"/>
              </a:rPr>
              <a:t>Esses quatro tipos de planos podem ser estratégicos, táticos ou operacionais, conforme o seu nível de abrangência:</a:t>
            </a:r>
          </a:p>
          <a:p>
            <a:pPr algn="just"/>
            <a:endParaRPr lang="pt-PT" altLang="pt-PT" sz="2000" dirty="0">
              <a:latin typeface="Arial" panose="020B0604020202020204" pitchFamily="34" charset="0"/>
              <a:cs typeface="Arial" panose="020B0604020202020204" pitchFamily="34" charset="0"/>
            </a:endParaRPr>
          </a:p>
          <a:p>
            <a:pPr algn="just"/>
            <a:r>
              <a:rPr lang="pt-PT" altLang="pt-PT" sz="2000" dirty="0">
                <a:latin typeface="Arial" panose="020B0604020202020204" pitchFamily="34" charset="0"/>
                <a:cs typeface="Arial" panose="020B0604020202020204" pitchFamily="34" charset="0"/>
              </a:rPr>
              <a:t>1. </a:t>
            </a:r>
            <a:r>
              <a:rPr lang="pt-PT" altLang="pt-PT" sz="2000" b="1" dirty="0">
                <a:latin typeface="Arial" panose="020B0604020202020204" pitchFamily="34" charset="0"/>
                <a:cs typeface="Arial" panose="020B0604020202020204" pitchFamily="34" charset="0"/>
              </a:rPr>
              <a:t>Procedimentos: </a:t>
            </a:r>
            <a:r>
              <a:rPr lang="pt-PT" altLang="pt-PT" sz="2000" dirty="0">
                <a:latin typeface="Arial" panose="020B0604020202020204" pitchFamily="34" charset="0"/>
                <a:cs typeface="Arial" panose="020B0604020202020204" pitchFamily="34" charset="0"/>
              </a:rPr>
              <a:t>planos relacionados com métodos de trabalho ou execução. Quase sempre os procedimentos são planos operacionais. São representados por gráficos denominados fluxogramas.</a:t>
            </a:r>
          </a:p>
          <a:p>
            <a:pPr algn="just"/>
            <a:r>
              <a:rPr lang="pt-PT" altLang="pt-PT" sz="2000" dirty="0">
                <a:latin typeface="Arial" panose="020B0604020202020204" pitchFamily="34" charset="0"/>
                <a:cs typeface="Arial" panose="020B0604020202020204" pitchFamily="34" charset="0"/>
              </a:rPr>
              <a:t>2. </a:t>
            </a:r>
            <a:r>
              <a:rPr lang="pt-PT" altLang="pt-PT" sz="2000" b="1" dirty="0">
                <a:latin typeface="Arial" panose="020B0604020202020204" pitchFamily="34" charset="0"/>
                <a:cs typeface="Arial" panose="020B0604020202020204" pitchFamily="34" charset="0"/>
              </a:rPr>
              <a:t>Orçamentos: </a:t>
            </a:r>
            <a:r>
              <a:rPr lang="pt-PT" altLang="pt-PT" sz="2000" dirty="0">
                <a:latin typeface="Arial" panose="020B0604020202020204" pitchFamily="34" charset="0"/>
                <a:cs typeface="Arial" panose="020B0604020202020204" pitchFamily="34" charset="0"/>
              </a:rPr>
              <a:t>planos relacionados com dinheiro, receita ou despesa, dentro de um determinado período. Conforme suas dimensões e efeitos, os </a:t>
            </a:r>
            <a:r>
              <a:rPr lang="pt-PT" altLang="pt-PT" sz="2000" dirty="0">
                <a:solidFill>
                  <a:srgbClr val="92D050"/>
                </a:solidFill>
                <a:latin typeface="Arial" panose="020B0604020202020204" pitchFamily="34" charset="0"/>
                <a:cs typeface="Arial" panose="020B0604020202020204" pitchFamily="34" charset="0"/>
              </a:rPr>
              <a:t>orçamentos</a:t>
            </a:r>
            <a:r>
              <a:rPr lang="pt-PT" altLang="pt-PT" sz="2000" dirty="0">
                <a:latin typeface="Arial" panose="020B0604020202020204" pitchFamily="34" charset="0"/>
                <a:cs typeface="Arial" panose="020B0604020202020204" pitchFamily="34" charset="0"/>
              </a:rPr>
              <a:t> são planos </a:t>
            </a:r>
            <a:r>
              <a:rPr lang="pt-PT" altLang="pt-PT" sz="2000" dirty="0">
                <a:solidFill>
                  <a:srgbClr val="92D050"/>
                </a:solidFill>
                <a:latin typeface="Arial" panose="020B0604020202020204" pitchFamily="34" charset="0"/>
                <a:cs typeface="Arial" panose="020B0604020202020204" pitchFamily="34" charset="0"/>
              </a:rPr>
              <a:t>estratégicos</a:t>
            </a:r>
            <a:r>
              <a:rPr lang="pt-PT" altLang="pt-PT" sz="2000" dirty="0">
                <a:latin typeface="Arial" panose="020B0604020202020204" pitchFamily="34" charset="0"/>
                <a:cs typeface="Arial" panose="020B0604020202020204" pitchFamily="34" charset="0"/>
              </a:rPr>
              <a:t> quando envolvem a empresa como uma totalidade e abrangem um período longo, como é o caso do planeamento financeiro estratégico. São planos </a:t>
            </a:r>
            <a:r>
              <a:rPr lang="pt-PT" altLang="pt-PT" sz="2000" dirty="0">
                <a:solidFill>
                  <a:srgbClr val="92D050"/>
                </a:solidFill>
                <a:latin typeface="Arial" panose="020B0604020202020204" pitchFamily="34" charset="0"/>
                <a:cs typeface="Arial" panose="020B0604020202020204" pitchFamily="34" charset="0"/>
              </a:rPr>
              <a:t>táticos</a:t>
            </a:r>
            <a:r>
              <a:rPr lang="pt-PT" altLang="pt-PT" sz="2000" dirty="0">
                <a:latin typeface="Arial" panose="020B0604020202020204" pitchFamily="34" charset="0"/>
                <a:cs typeface="Arial" panose="020B0604020202020204" pitchFamily="34" charset="0"/>
              </a:rPr>
              <a:t> quando cobrem uma determinada unidade ou departamento da empresa por médio prazo, como os orçamentos departamentais de despesas e que envolvem o exercício anual, os orçamentos anuais de despesas de propaganda, etc. São planos </a:t>
            </a:r>
            <a:r>
              <a:rPr lang="pt-PT" altLang="pt-PT" sz="2000" dirty="0">
                <a:solidFill>
                  <a:srgbClr val="92D050"/>
                </a:solidFill>
                <a:latin typeface="Arial" panose="020B0604020202020204" pitchFamily="34" charset="0"/>
                <a:cs typeface="Arial" panose="020B0604020202020204" pitchFamily="34" charset="0"/>
              </a:rPr>
              <a:t>operacionais</a:t>
            </a:r>
            <a:r>
              <a:rPr lang="pt-PT" altLang="pt-PT" sz="2000" dirty="0">
                <a:latin typeface="Arial" panose="020B0604020202020204" pitchFamily="34" charset="0"/>
                <a:cs typeface="Arial" panose="020B0604020202020204" pitchFamily="34" charset="0"/>
              </a:rPr>
              <a:t> quando sua dimensão é local e sua temporalidade é de curto prazo, como fluxo de caixa (</a:t>
            </a:r>
            <a:r>
              <a:rPr lang="pt-PT" altLang="pt-PT" sz="2000" i="1" dirty="0">
                <a:latin typeface="Arial" panose="020B0604020202020204" pitchFamily="34" charset="0"/>
                <a:cs typeface="Arial" panose="020B0604020202020204" pitchFamily="34" charset="0"/>
              </a:rPr>
              <a:t>cash </a:t>
            </a:r>
            <a:r>
              <a:rPr lang="pt-PT" altLang="pt-PT" sz="2000" i="1" dirty="0" err="1">
                <a:latin typeface="Arial" panose="020B0604020202020204" pitchFamily="34" charset="0"/>
                <a:cs typeface="Arial" panose="020B0604020202020204" pitchFamily="34" charset="0"/>
              </a:rPr>
              <a:t>flow</a:t>
            </a:r>
            <a:r>
              <a:rPr lang="pt-PT" altLang="pt-PT" sz="2000" dirty="0">
                <a:latin typeface="Arial" panose="020B0604020202020204" pitchFamily="34" charset="0"/>
                <a:cs typeface="Arial" panose="020B0604020202020204" pitchFamily="34" charset="0"/>
              </a:rPr>
              <a:t>), orçamentos de reparos ou manutenção, etc.</a:t>
            </a:r>
            <a:endParaRPr lang="pt-PT" altLang="pt-PT" sz="2000" dirty="0">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2">
            <a:extLst>
              <a:ext uri="{FF2B5EF4-FFF2-40B4-BE49-F238E27FC236}">
                <a16:creationId xmlns:a16="http://schemas.microsoft.com/office/drawing/2014/main" id="{FFBC7CFA-3FA6-B0F2-789B-177738F4A03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911A68DF-89ED-48B4-AB0C-3DA8479C27FB}" type="slidenum">
              <a:rPr lang="pt-PT" altLang="pt-PT" smtClean="0">
                <a:solidFill>
                  <a:schemeClr val="accent2"/>
                </a:solidFill>
              </a:rPr>
              <a:pPr/>
              <a:t>14</a:t>
            </a:fld>
            <a:endParaRPr lang="pt-PT" altLang="pt-PT">
              <a:solidFill>
                <a:schemeClr val="accent2"/>
              </a:solidFill>
            </a:endParaRPr>
          </a:p>
        </p:txBody>
      </p:sp>
      <p:sp>
        <p:nvSpPr>
          <p:cNvPr id="59395" name="TextBox 3">
            <a:extLst>
              <a:ext uri="{FF2B5EF4-FFF2-40B4-BE49-F238E27FC236}">
                <a16:creationId xmlns:a16="http://schemas.microsoft.com/office/drawing/2014/main" id="{1A5FEC7C-06DD-791A-F7A4-C04FAB0BF672}"/>
              </a:ext>
            </a:extLst>
          </p:cNvPr>
          <p:cNvSpPr txBox="1">
            <a:spLocks noChangeArrowheads="1"/>
          </p:cNvSpPr>
          <p:nvPr/>
        </p:nvSpPr>
        <p:spPr bwMode="auto">
          <a:xfrm>
            <a:off x="392113" y="536575"/>
            <a:ext cx="11255375"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just"/>
            <a:r>
              <a:rPr lang="pt-PT" altLang="pt-PT" sz="2400" b="1" dirty="0">
                <a:latin typeface="Arial" panose="020B0604020202020204" pitchFamily="34" charset="0"/>
                <a:cs typeface="Arial" panose="020B0604020202020204" pitchFamily="34" charset="0"/>
              </a:rPr>
              <a:t>3. Programas ou programações: </a:t>
            </a:r>
            <a:r>
              <a:rPr lang="pt-PT" altLang="pt-PT" sz="2400" dirty="0">
                <a:latin typeface="Arial" panose="020B0604020202020204" pitchFamily="34" charset="0"/>
                <a:cs typeface="Arial" panose="020B0604020202020204" pitchFamily="34" charset="0"/>
              </a:rPr>
              <a:t>planos relacionados com o tempo. Os programas se baseiam na </a:t>
            </a:r>
            <a:r>
              <a:rPr lang="pt-PT" altLang="pt-PT" sz="2400" dirty="0">
                <a:solidFill>
                  <a:srgbClr val="92D050"/>
                </a:solidFill>
                <a:latin typeface="Arial" panose="020B0604020202020204" pitchFamily="34" charset="0"/>
                <a:cs typeface="Arial" panose="020B0604020202020204" pitchFamily="34" charset="0"/>
              </a:rPr>
              <a:t>correlação entre duas variáveis: tempo e atividades que devem ser executadas</a:t>
            </a:r>
            <a:r>
              <a:rPr lang="pt-PT" altLang="pt-PT" sz="2400" dirty="0">
                <a:latin typeface="Arial" panose="020B0604020202020204" pitchFamily="34" charset="0"/>
                <a:cs typeface="Arial" panose="020B0604020202020204" pitchFamily="34" charset="0"/>
              </a:rPr>
              <a:t>. Os métodos de programação podem variar amplamente, desde programas simples (em que se pode utilizar um simples calendário para programar atividades, como uma agenda) até programas complexos (que exigem técnicas matemáticas avançadas ou processamento de dados por meio de computador, para correlacionar as interdependências entre as variáveis). A programação – simples ou complexa – é uma ferramenta importante no planeamento. </a:t>
            </a:r>
            <a:r>
              <a:rPr lang="pt-PT" altLang="pt-PT" sz="2400" dirty="0">
                <a:solidFill>
                  <a:srgbClr val="92D050"/>
                </a:solidFill>
                <a:latin typeface="Arial" panose="020B0604020202020204" pitchFamily="34" charset="0"/>
                <a:cs typeface="Arial" panose="020B0604020202020204" pitchFamily="34" charset="0"/>
              </a:rPr>
              <a:t>O programa mais simples é o chamado cronograma:</a:t>
            </a:r>
          </a:p>
          <a:p>
            <a:pPr algn="just"/>
            <a:endParaRPr lang="pt-PT" altLang="pt-PT" sz="2400" dirty="0">
              <a:latin typeface="Arial" panose="020B0604020202020204" pitchFamily="34" charset="0"/>
              <a:cs typeface="Arial" panose="020B0604020202020204" pitchFamily="34" charset="0"/>
            </a:endParaRPr>
          </a:p>
          <a:p>
            <a:pPr algn="just"/>
            <a:r>
              <a:rPr lang="pt-PT" altLang="pt-PT" sz="2400" dirty="0">
                <a:latin typeface="Arial" panose="020B0604020202020204" pitchFamily="34" charset="0"/>
                <a:cs typeface="Arial" panose="020B0604020202020204" pitchFamily="34" charset="0"/>
              </a:rPr>
              <a:t>um gráfico de dupla entrada em que as linhas representam as tarefas ou atividades e as colunas</a:t>
            </a:r>
          </a:p>
          <a:p>
            <a:pPr algn="just"/>
            <a:r>
              <a:rPr lang="pt-PT" altLang="pt-PT" sz="2400" dirty="0">
                <a:latin typeface="Arial" panose="020B0604020202020204" pitchFamily="34" charset="0"/>
                <a:cs typeface="Arial" panose="020B0604020202020204" pitchFamily="34" charset="0"/>
              </a:rPr>
              <a:t>definem os períodos (horas, dias ou meses). Os programas mais complexos são feitos por meio de técnicas complicadas, como o PERT (</a:t>
            </a:r>
            <a:r>
              <a:rPr lang="pt-PT" altLang="pt-PT" sz="2400" i="1" dirty="0" err="1">
                <a:latin typeface="Arial" panose="020B0604020202020204" pitchFamily="34" charset="0"/>
                <a:cs typeface="Arial" panose="020B0604020202020204" pitchFamily="34" charset="0"/>
              </a:rPr>
              <a:t>Program</a:t>
            </a:r>
            <a:r>
              <a:rPr lang="pt-PT" altLang="pt-PT" sz="2400" i="1" dirty="0">
                <a:latin typeface="Arial" panose="020B0604020202020204" pitchFamily="34" charset="0"/>
                <a:cs typeface="Arial" panose="020B0604020202020204" pitchFamily="34" charset="0"/>
              </a:rPr>
              <a:t> </a:t>
            </a:r>
            <a:r>
              <a:rPr lang="pt-PT" altLang="pt-PT" sz="2400" i="1" dirty="0" err="1">
                <a:latin typeface="Arial" panose="020B0604020202020204" pitchFamily="34" charset="0"/>
                <a:cs typeface="Arial" panose="020B0604020202020204" pitchFamily="34" charset="0"/>
              </a:rPr>
              <a:t>Evaluation</a:t>
            </a:r>
            <a:r>
              <a:rPr lang="pt-PT" altLang="pt-PT" sz="2400" i="1" dirty="0">
                <a:latin typeface="Arial" panose="020B0604020202020204" pitchFamily="34" charset="0"/>
                <a:cs typeface="Arial" panose="020B0604020202020204" pitchFamily="34" charset="0"/>
              </a:rPr>
              <a:t> </a:t>
            </a:r>
            <a:r>
              <a:rPr lang="pt-PT" altLang="pt-PT" sz="2400" i="1" dirty="0" err="1">
                <a:latin typeface="Arial" panose="020B0604020202020204" pitchFamily="34" charset="0"/>
                <a:cs typeface="Arial" panose="020B0604020202020204" pitchFamily="34" charset="0"/>
              </a:rPr>
              <a:t>Review</a:t>
            </a:r>
            <a:r>
              <a:rPr lang="pt-PT" altLang="pt-PT" sz="2400" i="1" dirty="0">
                <a:latin typeface="Arial" panose="020B0604020202020204" pitchFamily="34" charset="0"/>
                <a:cs typeface="Arial" panose="020B0604020202020204" pitchFamily="34" charset="0"/>
              </a:rPr>
              <a:t> </a:t>
            </a:r>
            <a:r>
              <a:rPr lang="pt-PT" altLang="pt-PT" sz="2400" i="1" dirty="0" err="1">
                <a:latin typeface="Arial" panose="020B0604020202020204" pitchFamily="34" charset="0"/>
                <a:cs typeface="Arial" panose="020B0604020202020204" pitchFamily="34" charset="0"/>
              </a:rPr>
              <a:t>Technique</a:t>
            </a:r>
            <a:r>
              <a:rPr lang="pt-PT" altLang="pt-PT" sz="2400" dirty="0">
                <a:latin typeface="Arial" panose="020B0604020202020204" pitchFamily="34" charset="0"/>
                <a:cs typeface="Arial" panose="020B0604020202020204" pitchFamily="34" charset="0"/>
              </a:rPr>
              <a:t>) ou técnica de avaliação e revisão de programas.</a:t>
            </a:r>
          </a:p>
          <a:p>
            <a:pPr algn="just"/>
            <a:endParaRPr lang="pt-PT" altLang="pt-PT" sz="2000" b="1" dirty="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2">
            <a:extLst>
              <a:ext uri="{FF2B5EF4-FFF2-40B4-BE49-F238E27FC236}">
                <a16:creationId xmlns:a16="http://schemas.microsoft.com/office/drawing/2014/main" id="{FFBC7CFA-3FA6-B0F2-789B-177738F4A03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911A68DF-89ED-48B4-AB0C-3DA8479C27FB}" type="slidenum">
              <a:rPr lang="pt-PT" altLang="pt-PT" smtClean="0">
                <a:solidFill>
                  <a:schemeClr val="accent2"/>
                </a:solidFill>
              </a:rPr>
              <a:pPr/>
              <a:t>15</a:t>
            </a:fld>
            <a:endParaRPr lang="pt-PT" altLang="pt-PT">
              <a:solidFill>
                <a:schemeClr val="accent2"/>
              </a:solidFill>
            </a:endParaRPr>
          </a:p>
        </p:txBody>
      </p:sp>
      <p:sp>
        <p:nvSpPr>
          <p:cNvPr id="59395" name="TextBox 3">
            <a:extLst>
              <a:ext uri="{FF2B5EF4-FFF2-40B4-BE49-F238E27FC236}">
                <a16:creationId xmlns:a16="http://schemas.microsoft.com/office/drawing/2014/main" id="{1A5FEC7C-06DD-791A-F7A4-C04FAB0BF672}"/>
              </a:ext>
            </a:extLst>
          </p:cNvPr>
          <p:cNvSpPr txBox="1">
            <a:spLocks noChangeArrowheads="1"/>
          </p:cNvSpPr>
          <p:nvPr/>
        </p:nvSpPr>
        <p:spPr bwMode="auto">
          <a:xfrm>
            <a:off x="392113" y="536575"/>
            <a:ext cx="1125537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just"/>
            <a:endParaRPr lang="pt-PT" altLang="pt-PT" sz="2400" b="1" dirty="0">
              <a:latin typeface="Arial" panose="020B0604020202020204" pitchFamily="34" charset="0"/>
              <a:cs typeface="Arial" panose="020B0604020202020204" pitchFamily="34" charset="0"/>
            </a:endParaRPr>
          </a:p>
          <a:p>
            <a:pPr algn="just"/>
            <a:r>
              <a:rPr lang="pt-PT" altLang="pt-PT" sz="2400" b="1" dirty="0">
                <a:latin typeface="Arial" panose="020B0604020202020204" pitchFamily="34" charset="0"/>
                <a:cs typeface="Arial" panose="020B0604020202020204" pitchFamily="34" charset="0"/>
              </a:rPr>
              <a:t>4. Regras ou regulamentos: </a:t>
            </a:r>
            <a:r>
              <a:rPr lang="pt-PT" altLang="pt-PT" sz="2400" dirty="0">
                <a:latin typeface="Arial" panose="020B0604020202020204" pitchFamily="34" charset="0"/>
                <a:cs typeface="Arial" panose="020B0604020202020204" pitchFamily="34" charset="0"/>
              </a:rPr>
              <a:t>planos relacionados com o comportamento solicitado às pessoas.</a:t>
            </a:r>
          </a:p>
          <a:p>
            <a:pPr algn="just"/>
            <a:r>
              <a:rPr lang="pt-PT" altLang="pt-PT" sz="2400" dirty="0">
                <a:latin typeface="Arial" panose="020B0604020202020204" pitchFamily="34" charset="0"/>
                <a:cs typeface="Arial" panose="020B0604020202020204" pitchFamily="34" charset="0"/>
              </a:rPr>
              <a:t>Especificam </a:t>
            </a:r>
            <a:r>
              <a:rPr lang="pt-PT" altLang="pt-PT" sz="2400" dirty="0">
                <a:solidFill>
                  <a:srgbClr val="92D050"/>
                </a:solidFill>
                <a:latin typeface="Arial" panose="020B0604020202020204" pitchFamily="34" charset="0"/>
                <a:cs typeface="Arial" panose="020B0604020202020204" pitchFamily="34" charset="0"/>
              </a:rPr>
              <a:t>como elas devem se comportar em determinadas situações</a:t>
            </a:r>
            <a:r>
              <a:rPr lang="pt-PT" altLang="pt-PT" sz="2400" dirty="0">
                <a:latin typeface="Arial" panose="020B0604020202020204" pitchFamily="34" charset="0"/>
                <a:cs typeface="Arial" panose="020B0604020202020204" pitchFamily="34" charset="0"/>
              </a:rPr>
              <a:t>. Visam a substituir o processo </a:t>
            </a:r>
            <a:r>
              <a:rPr lang="pt-PT" altLang="pt-PT" sz="2400" dirty="0" err="1">
                <a:latin typeface="Arial" panose="020B0604020202020204" pitchFamily="34" charset="0"/>
                <a:cs typeface="Arial" panose="020B0604020202020204" pitchFamily="34" charset="0"/>
              </a:rPr>
              <a:t>decisorial</a:t>
            </a:r>
            <a:r>
              <a:rPr lang="pt-PT" altLang="pt-PT" sz="2400" dirty="0">
                <a:latin typeface="Arial" panose="020B0604020202020204" pitchFamily="34" charset="0"/>
                <a:cs typeface="Arial" panose="020B0604020202020204" pitchFamily="34" charset="0"/>
              </a:rPr>
              <a:t> individual, restringindo o grau de liberdade das pessoas em determinadas situações previstas de antemão. Quase sempre são </a:t>
            </a:r>
            <a:r>
              <a:rPr lang="pt-PT" altLang="pt-PT" sz="2400" dirty="0">
                <a:solidFill>
                  <a:srgbClr val="92D050"/>
                </a:solidFill>
                <a:latin typeface="Arial" panose="020B0604020202020204" pitchFamily="34" charset="0"/>
                <a:cs typeface="Arial" panose="020B0604020202020204" pitchFamily="34" charset="0"/>
              </a:rPr>
              <a:t>planos operacionais</a:t>
            </a:r>
            <a:r>
              <a:rPr lang="pt-PT" altLang="pt-PT" sz="2400" dirty="0">
                <a:latin typeface="Arial" panose="020B0604020202020204" pitchFamily="34" charset="0"/>
                <a:cs typeface="Arial" panose="020B0604020202020204" pitchFamily="34" charset="0"/>
              </a:rPr>
              <a:t>.</a:t>
            </a:r>
            <a:endParaRPr lang="pt-PT" altLang="pt-PT" sz="24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41616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2">
            <a:extLst>
              <a:ext uri="{FF2B5EF4-FFF2-40B4-BE49-F238E27FC236}">
                <a16:creationId xmlns:a16="http://schemas.microsoft.com/office/drawing/2014/main" id="{77FAE3A6-AC75-60CA-0EBC-BD22BCA1EA8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AF6F38B8-6BD5-4EC4-9C22-6B61CB82BB73}" type="slidenum">
              <a:rPr lang="pt-PT" altLang="pt-PT" smtClean="0">
                <a:solidFill>
                  <a:schemeClr val="accent2"/>
                </a:solidFill>
              </a:rPr>
              <a:pPr/>
              <a:t>16</a:t>
            </a:fld>
            <a:endParaRPr lang="pt-PT" altLang="pt-PT">
              <a:solidFill>
                <a:schemeClr val="accent2"/>
              </a:solidFill>
            </a:endParaRPr>
          </a:p>
        </p:txBody>
      </p:sp>
      <p:pic>
        <p:nvPicPr>
          <p:cNvPr id="60420" name="Picture 2" descr="Diagram&#10;&#10;Description automatically generated">
            <a:extLst>
              <a:ext uri="{FF2B5EF4-FFF2-40B4-BE49-F238E27FC236}">
                <a16:creationId xmlns:a16="http://schemas.microsoft.com/office/drawing/2014/main" id="{6DBC8089-BBAF-27A4-9AD0-21A266FC28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13" y="955675"/>
            <a:ext cx="8755062" cy="403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2" name="TextBox 6">
            <a:extLst>
              <a:ext uri="{FF2B5EF4-FFF2-40B4-BE49-F238E27FC236}">
                <a16:creationId xmlns:a16="http://schemas.microsoft.com/office/drawing/2014/main" id="{05AB38F2-3B10-7405-ED5F-10F120EFDABB}"/>
              </a:ext>
            </a:extLst>
          </p:cNvPr>
          <p:cNvSpPr txBox="1">
            <a:spLocks noChangeArrowheads="1"/>
          </p:cNvSpPr>
          <p:nvPr/>
        </p:nvSpPr>
        <p:spPr bwMode="auto">
          <a:xfrm>
            <a:off x="581025" y="5321300"/>
            <a:ext cx="9118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pt-PT" altLang="pt-PT" b="1"/>
              <a:t>Exercício:</a:t>
            </a:r>
          </a:p>
          <a:p>
            <a:r>
              <a:rPr lang="pt-PT" altLang="pt-PT"/>
              <a:t>1. Relaciona cada tipo de plano de acordo com o seu nível de abrangência.</a:t>
            </a:r>
          </a:p>
        </p:txBody>
      </p:sp>
      <p:sp>
        <p:nvSpPr>
          <p:cNvPr id="60423" name="TextBox 7">
            <a:extLst>
              <a:ext uri="{FF2B5EF4-FFF2-40B4-BE49-F238E27FC236}">
                <a16:creationId xmlns:a16="http://schemas.microsoft.com/office/drawing/2014/main" id="{733B7D41-8D52-010C-F3F8-3586A176BEED}"/>
              </a:ext>
            </a:extLst>
          </p:cNvPr>
          <p:cNvSpPr txBox="1">
            <a:spLocks noChangeArrowheads="1"/>
          </p:cNvSpPr>
          <p:nvPr/>
        </p:nvSpPr>
        <p:spPr bwMode="auto">
          <a:xfrm>
            <a:off x="698500" y="603250"/>
            <a:ext cx="30114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pt-PT" altLang="pt-PT" b="1" u="sng"/>
              <a:t>Tipos de planos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Slide Number Placeholder 2">
            <a:extLst>
              <a:ext uri="{FF2B5EF4-FFF2-40B4-BE49-F238E27FC236}">
                <a16:creationId xmlns:a16="http://schemas.microsoft.com/office/drawing/2014/main" id="{3E9E1C7C-2B39-6DC1-B79D-7335BB78D3F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865BC298-2418-4AC1-9465-4C663D8DBD00}" type="slidenum">
              <a:rPr lang="pt-PT" altLang="pt-PT" smtClean="0">
                <a:solidFill>
                  <a:schemeClr val="accent2"/>
                </a:solidFill>
              </a:rPr>
              <a:pPr/>
              <a:t>17</a:t>
            </a:fld>
            <a:endParaRPr lang="pt-PT" altLang="pt-PT">
              <a:solidFill>
                <a:schemeClr val="accent2"/>
              </a:solidFill>
            </a:endParaRPr>
          </a:p>
        </p:txBody>
      </p:sp>
      <p:sp>
        <p:nvSpPr>
          <p:cNvPr id="61444" name="TextBox 3">
            <a:extLst>
              <a:ext uri="{FF2B5EF4-FFF2-40B4-BE49-F238E27FC236}">
                <a16:creationId xmlns:a16="http://schemas.microsoft.com/office/drawing/2014/main" id="{A127754C-542B-019A-C70F-81F2465E7D00}"/>
              </a:ext>
            </a:extLst>
          </p:cNvPr>
          <p:cNvSpPr txBox="1">
            <a:spLocks noChangeArrowheads="1"/>
          </p:cNvSpPr>
          <p:nvPr/>
        </p:nvSpPr>
        <p:spPr bwMode="auto">
          <a:xfrm>
            <a:off x="644525" y="2647950"/>
            <a:ext cx="1090295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ctr"/>
            <a:r>
              <a:rPr lang="pt-PT" altLang="pt-PT" sz="5000" b="1">
                <a:latin typeface="Arial" panose="020B0604020202020204" pitchFamily="34" charset="0"/>
                <a:cs typeface="Arial" panose="020B0604020202020204" pitchFamily="34" charset="0"/>
              </a:rPr>
              <a:t>Organização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2">
            <a:extLst>
              <a:ext uri="{FF2B5EF4-FFF2-40B4-BE49-F238E27FC236}">
                <a16:creationId xmlns:a16="http://schemas.microsoft.com/office/drawing/2014/main" id="{C1C7494C-F244-EEDE-7801-4960CCE9217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894520BB-F5CA-472D-896F-A2CB65F7CE03}" type="slidenum">
              <a:rPr lang="pt-PT" altLang="pt-PT" smtClean="0">
                <a:solidFill>
                  <a:schemeClr val="accent2"/>
                </a:solidFill>
              </a:rPr>
              <a:pPr/>
              <a:t>18</a:t>
            </a:fld>
            <a:endParaRPr lang="pt-PT" altLang="pt-PT">
              <a:solidFill>
                <a:schemeClr val="accent2"/>
              </a:solidFill>
            </a:endParaRPr>
          </a:p>
        </p:txBody>
      </p:sp>
      <p:sp>
        <p:nvSpPr>
          <p:cNvPr id="4" name="TextBox 3">
            <a:extLst>
              <a:ext uri="{FF2B5EF4-FFF2-40B4-BE49-F238E27FC236}">
                <a16:creationId xmlns:a16="http://schemas.microsoft.com/office/drawing/2014/main" id="{B1198E5C-F2DE-BC21-8F4F-289A1E0262F4}"/>
              </a:ext>
            </a:extLst>
          </p:cNvPr>
          <p:cNvSpPr txBox="1"/>
          <p:nvPr/>
        </p:nvSpPr>
        <p:spPr>
          <a:xfrm>
            <a:off x="392113" y="536575"/>
            <a:ext cx="11255375" cy="5830888"/>
          </a:xfrm>
          <a:prstGeom prst="rect">
            <a:avLst/>
          </a:prstGeom>
          <a:noFill/>
        </p:spPr>
        <p:txBody>
          <a:bodyPr>
            <a:spAutoFit/>
          </a:bodyPr>
          <a:lstStyle/>
          <a:p>
            <a:pPr algn="just">
              <a:defRPr/>
            </a:pPr>
            <a:r>
              <a:rPr lang="pt-PT" sz="2000" dirty="0">
                <a:solidFill>
                  <a:srgbClr val="000000"/>
                </a:solidFill>
                <a:latin typeface="Arial" panose="020B0604020202020204" pitchFamily="34" charset="0"/>
                <a:cs typeface="Arial" panose="020B0604020202020204" pitchFamily="34" charset="0"/>
              </a:rPr>
              <a:t>Surge sequencialmente após a definição das metas. É a função na qual se definem as tarefas, seus processos e a ligação entre as diversas actividades dos departamentos ou organização. </a:t>
            </a:r>
          </a:p>
          <a:p>
            <a:pPr algn="just">
              <a:defRPr/>
            </a:pPr>
            <a:endParaRPr lang="pt-PT" sz="2000" dirty="0">
              <a:solidFill>
                <a:srgbClr val="000000"/>
              </a:solidFill>
              <a:latin typeface="Arial" panose="020B0604020202020204" pitchFamily="34" charset="0"/>
              <a:cs typeface="Arial" panose="020B0604020202020204" pitchFamily="34" charset="0"/>
            </a:endParaRPr>
          </a:p>
          <a:p>
            <a:pPr algn="just">
              <a:defRPr/>
            </a:pPr>
            <a:r>
              <a:rPr lang="pt-PT" sz="2000" dirty="0">
                <a:solidFill>
                  <a:srgbClr val="000000"/>
                </a:solidFill>
                <a:latin typeface="Arial" panose="020B0604020202020204" pitchFamily="34" charset="0"/>
                <a:cs typeface="Arial" panose="020B0604020202020204" pitchFamily="34" charset="0"/>
              </a:rPr>
              <a:t>Trata-se de adequar as actividades às pessoas e aos recursos da organização, definir </a:t>
            </a:r>
            <a:r>
              <a:rPr lang="pt-PT" sz="2000" dirty="0">
                <a:solidFill>
                  <a:srgbClr val="92D050"/>
                </a:solidFill>
                <a:latin typeface="Arial" panose="020B0604020202020204" pitchFamily="34" charset="0"/>
                <a:cs typeface="Arial" panose="020B0604020202020204" pitchFamily="34" charset="0"/>
              </a:rPr>
              <a:t>o que deve ser feito, por quem deve ser feito, como deve ser feito, a que a pessoa se deve reportar, o que é preciso para a realização da tarefa. </a:t>
            </a:r>
          </a:p>
          <a:p>
            <a:pPr algn="just">
              <a:defRPr/>
            </a:pPr>
            <a:endParaRPr lang="pt-PT" sz="2000" dirty="0">
              <a:solidFill>
                <a:srgbClr val="000000"/>
              </a:solidFill>
              <a:latin typeface="Arial" panose="020B0604020202020204" pitchFamily="34" charset="0"/>
              <a:cs typeface="Arial" panose="020B0604020202020204" pitchFamily="34" charset="0"/>
            </a:endParaRPr>
          </a:p>
          <a:p>
            <a:pPr algn="just">
              <a:defRPr/>
            </a:pPr>
            <a:r>
              <a:rPr lang="pt-PT" sz="2000" dirty="0">
                <a:solidFill>
                  <a:srgbClr val="000000"/>
                </a:solidFill>
                <a:latin typeface="Arial" panose="020B0604020202020204" pitchFamily="34" charset="0"/>
                <a:cs typeface="Arial" panose="020B0604020202020204" pitchFamily="34" charset="0"/>
              </a:rPr>
              <a:t>Organizar é um processo de dispor qualquer conjunto de recursos numa </a:t>
            </a:r>
            <a:r>
              <a:rPr lang="pt-PT" sz="2000" dirty="0">
                <a:solidFill>
                  <a:srgbClr val="92D050"/>
                </a:solidFill>
                <a:latin typeface="Arial" panose="020B0604020202020204" pitchFamily="34" charset="0"/>
                <a:cs typeface="Arial" panose="020B0604020202020204" pitchFamily="34" charset="0"/>
              </a:rPr>
              <a:t>estrutura que facilite a realização de objectivos</a:t>
            </a:r>
            <a:r>
              <a:rPr lang="pt-PT" sz="2000" dirty="0">
                <a:solidFill>
                  <a:srgbClr val="000000"/>
                </a:solidFill>
                <a:latin typeface="Arial" panose="020B0604020202020204" pitchFamily="34" charset="0"/>
                <a:cs typeface="Arial" panose="020B0604020202020204" pitchFamily="34" charset="0"/>
              </a:rPr>
              <a:t>. O processo de organizar tem como resultado o ordenamento das partes de um todo, ou a </a:t>
            </a:r>
            <a:r>
              <a:rPr lang="pt-PT" sz="2000" dirty="0">
                <a:solidFill>
                  <a:srgbClr val="92D050"/>
                </a:solidFill>
                <a:latin typeface="Arial" panose="020B0604020202020204" pitchFamily="34" charset="0"/>
                <a:cs typeface="Arial" panose="020B0604020202020204" pitchFamily="34" charset="0"/>
              </a:rPr>
              <a:t>divisão de um todo em partes ordenadas</a:t>
            </a:r>
            <a:r>
              <a:rPr lang="pt-PT" sz="2000" dirty="0">
                <a:solidFill>
                  <a:srgbClr val="000000"/>
                </a:solidFill>
                <a:latin typeface="Arial" panose="020B0604020202020204" pitchFamily="34" charset="0"/>
                <a:cs typeface="Arial" panose="020B0604020202020204" pitchFamily="34" charset="0"/>
              </a:rPr>
              <a:t>.</a:t>
            </a:r>
          </a:p>
          <a:p>
            <a:pPr algn="just">
              <a:defRPr/>
            </a:pPr>
            <a:endParaRPr lang="pt-PT" sz="2000" dirty="0">
              <a:solidFill>
                <a:srgbClr val="000000"/>
              </a:solidFill>
              <a:latin typeface="Arial" panose="020B0604020202020204" pitchFamily="34" charset="0"/>
              <a:cs typeface="Arial" panose="020B0604020202020204" pitchFamily="34" charset="0"/>
            </a:endParaRPr>
          </a:p>
          <a:p>
            <a:pPr algn="just">
              <a:defRPr/>
            </a:pPr>
            <a:r>
              <a:rPr lang="pt-PT" sz="2000" dirty="0">
                <a:solidFill>
                  <a:srgbClr val="000000"/>
                </a:solidFill>
                <a:latin typeface="Arial" panose="020B0604020202020204" pitchFamily="34" charset="0"/>
                <a:cs typeface="Arial" panose="020B0604020202020204" pitchFamily="34" charset="0"/>
              </a:rPr>
              <a:t>Traduz a forma como a empresa vai desenvolver a sua actividade para concretizar o que planeou. Essencialmente consiste:</a:t>
            </a:r>
          </a:p>
          <a:p>
            <a:pPr marL="342900" indent="-342900" algn="just">
              <a:buFont typeface="Arial" panose="020B0604020202020204" pitchFamily="34" charset="0"/>
              <a:buChar char="•"/>
              <a:defRPr/>
            </a:pPr>
            <a:r>
              <a:rPr lang="pt-PT" sz="2000" dirty="0">
                <a:latin typeface="Arial" panose="020B0604020202020204" pitchFamily="34" charset="0"/>
                <a:cs typeface="Arial" panose="020B0604020202020204" pitchFamily="34" charset="0"/>
              </a:rPr>
              <a:t>Determinar as </a:t>
            </a:r>
            <a:r>
              <a:rPr lang="pt-PT" sz="2000" dirty="0">
                <a:solidFill>
                  <a:srgbClr val="00B0F0"/>
                </a:solidFill>
                <a:latin typeface="Arial" panose="020B0604020202020204" pitchFamily="34" charset="0"/>
                <a:cs typeface="Arial" panose="020B0604020202020204" pitchFamily="34" charset="0"/>
              </a:rPr>
              <a:t>atividades específicas</a:t>
            </a:r>
            <a:r>
              <a:rPr lang="pt-PT" sz="2000" dirty="0">
                <a:latin typeface="Arial" panose="020B0604020202020204" pitchFamily="34" charset="0"/>
                <a:cs typeface="Arial" panose="020B0604020202020204" pitchFamily="34" charset="0"/>
              </a:rPr>
              <a:t> necessárias ao alcance dos </a:t>
            </a:r>
            <a:r>
              <a:rPr lang="pt-PT" sz="2000" dirty="0" err="1">
                <a:latin typeface="Arial" panose="020B0604020202020204" pitchFamily="34" charset="0"/>
                <a:cs typeface="Arial" panose="020B0604020202020204" pitchFamily="34" charset="0"/>
              </a:rPr>
              <a:t>objectivoss</a:t>
            </a:r>
            <a:r>
              <a:rPr lang="pt-PT" sz="2000" dirty="0">
                <a:latin typeface="Arial" panose="020B0604020202020204" pitchFamily="34" charset="0"/>
                <a:cs typeface="Arial" panose="020B0604020202020204" pitchFamily="34" charset="0"/>
              </a:rPr>
              <a:t> planejados (</a:t>
            </a:r>
            <a:r>
              <a:rPr lang="pt-PT" sz="2000" dirty="0">
                <a:solidFill>
                  <a:srgbClr val="00B0F0"/>
                </a:solidFill>
                <a:latin typeface="Arial" panose="020B0604020202020204" pitchFamily="34" charset="0"/>
                <a:cs typeface="Arial" panose="020B0604020202020204" pitchFamily="34" charset="0"/>
              </a:rPr>
              <a:t>especialização</a:t>
            </a:r>
            <a:r>
              <a:rPr lang="pt-PT" sz="2000" dirty="0">
                <a:latin typeface="Arial" panose="020B0604020202020204" pitchFamily="34" charset="0"/>
                <a:cs typeface="Arial" panose="020B0604020202020204" pitchFamily="34" charset="0"/>
              </a:rPr>
              <a:t>).</a:t>
            </a:r>
          </a:p>
          <a:p>
            <a:pPr marL="342900" indent="-342900" algn="just">
              <a:buFont typeface="Arial" panose="020B0604020202020204" pitchFamily="34" charset="0"/>
              <a:buChar char="•"/>
              <a:defRPr/>
            </a:pPr>
            <a:r>
              <a:rPr lang="pt-PT" sz="2000" dirty="0">
                <a:latin typeface="Arial" panose="020B0604020202020204" pitchFamily="34" charset="0"/>
                <a:cs typeface="Arial" panose="020B0604020202020204" pitchFamily="34" charset="0"/>
              </a:rPr>
              <a:t>Agrupar as atividades em uma estrutura lógica (</a:t>
            </a:r>
            <a:r>
              <a:rPr lang="pt-PT" sz="2000" dirty="0">
                <a:solidFill>
                  <a:srgbClr val="00B0F0"/>
                </a:solidFill>
                <a:latin typeface="Arial" panose="020B0604020202020204" pitchFamily="34" charset="0"/>
                <a:cs typeface="Arial" panose="020B0604020202020204" pitchFamily="34" charset="0"/>
              </a:rPr>
              <a:t>departamentalização</a:t>
            </a:r>
            <a:r>
              <a:rPr lang="pt-PT" sz="2000" dirty="0">
                <a:latin typeface="Arial" panose="020B0604020202020204" pitchFamily="34" charset="0"/>
                <a:cs typeface="Arial" panose="020B0604020202020204" pitchFamily="34" charset="0"/>
              </a:rPr>
              <a:t>).</a:t>
            </a:r>
          </a:p>
          <a:p>
            <a:pPr marL="342900" indent="-342900" algn="just">
              <a:buFont typeface="Arial" panose="020B0604020202020204" pitchFamily="34" charset="0"/>
              <a:buChar char="•"/>
              <a:defRPr/>
            </a:pPr>
            <a:r>
              <a:rPr lang="pt-PT" sz="2000" dirty="0">
                <a:latin typeface="Arial" panose="020B0604020202020204" pitchFamily="34" charset="0"/>
                <a:cs typeface="Arial" panose="020B0604020202020204" pitchFamily="34" charset="0"/>
              </a:rPr>
              <a:t>Designar as atividades às específicas posições e pessoas (</a:t>
            </a:r>
            <a:r>
              <a:rPr lang="pt-PT" sz="2000" dirty="0">
                <a:solidFill>
                  <a:srgbClr val="00B0F0"/>
                </a:solidFill>
                <a:latin typeface="Arial" panose="020B0604020202020204" pitchFamily="34" charset="0"/>
                <a:cs typeface="Arial" panose="020B0604020202020204" pitchFamily="34" charset="0"/>
              </a:rPr>
              <a:t>cargos e tarefas</a:t>
            </a:r>
            <a:r>
              <a:rPr lang="pt-PT" sz="2000" dirty="0">
                <a:latin typeface="Arial" panose="020B0604020202020204" pitchFamily="34" charset="0"/>
                <a:cs typeface="Arial" panose="020B0604020202020204" pitchFamily="34" charset="0"/>
              </a:rPr>
              <a:t>).</a:t>
            </a:r>
            <a:endParaRPr lang="pt-PT" sz="2000" dirty="0">
              <a:solidFill>
                <a:srgbClr val="000000"/>
              </a:solidFill>
              <a:latin typeface="Arial" panose="020B0604020202020204" pitchFamily="34" charset="0"/>
              <a:cs typeface="Arial" panose="020B0604020202020204" pitchFamily="34" charset="0"/>
            </a:endParaRPr>
          </a:p>
          <a:p>
            <a:pPr>
              <a:lnSpc>
                <a:spcPct val="150000"/>
              </a:lnSpc>
              <a:defRPr/>
            </a:pPr>
            <a:endParaRPr lang="pt-PT" sz="2500" dirty="0">
              <a:latin typeface="Arial" panose="020B0604020202020204" pitchFamily="34" charset="0"/>
              <a:ea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2">
            <a:extLst>
              <a:ext uri="{FF2B5EF4-FFF2-40B4-BE49-F238E27FC236}">
                <a16:creationId xmlns:a16="http://schemas.microsoft.com/office/drawing/2014/main" id="{8826C917-3F42-91A1-B713-F6B815FEF11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B07CE732-16AE-4603-BF8D-4D21ED3C2115}" type="slidenum">
              <a:rPr lang="pt-PT" altLang="pt-PT" smtClean="0">
                <a:solidFill>
                  <a:schemeClr val="accent2"/>
                </a:solidFill>
              </a:rPr>
              <a:pPr/>
              <a:t>19</a:t>
            </a:fld>
            <a:endParaRPr lang="pt-PT" altLang="pt-PT">
              <a:solidFill>
                <a:schemeClr val="accent2"/>
              </a:solidFill>
            </a:endParaRPr>
          </a:p>
        </p:txBody>
      </p:sp>
      <p:sp>
        <p:nvSpPr>
          <p:cNvPr id="4" name="TextBox 3">
            <a:extLst>
              <a:ext uri="{FF2B5EF4-FFF2-40B4-BE49-F238E27FC236}">
                <a16:creationId xmlns:a16="http://schemas.microsoft.com/office/drawing/2014/main" id="{D0132718-62F0-D94D-0488-67F96059EE3E}"/>
              </a:ext>
            </a:extLst>
          </p:cNvPr>
          <p:cNvSpPr txBox="1"/>
          <p:nvPr/>
        </p:nvSpPr>
        <p:spPr>
          <a:xfrm>
            <a:off x="392113" y="536575"/>
            <a:ext cx="11255375" cy="5113338"/>
          </a:xfrm>
          <a:prstGeom prst="rect">
            <a:avLst/>
          </a:prstGeom>
          <a:noFill/>
        </p:spPr>
        <p:txBody>
          <a:bodyPr>
            <a:spAutoFit/>
          </a:bodyPr>
          <a:lstStyle/>
          <a:p>
            <a:pPr algn="just">
              <a:lnSpc>
                <a:spcPct val="150000"/>
              </a:lnSpc>
              <a:defRPr/>
            </a:pPr>
            <a:r>
              <a:rPr lang="pt-PT" sz="2000" b="1" dirty="0">
                <a:latin typeface="Arial" panose="020B0604020202020204" pitchFamily="34" charset="0"/>
                <a:cs typeface="Arial" panose="020B0604020202020204" pitchFamily="34" charset="0"/>
              </a:rPr>
              <a:t>Abrangência da organização</a:t>
            </a:r>
          </a:p>
          <a:p>
            <a:pPr algn="just">
              <a:lnSpc>
                <a:spcPct val="150000"/>
              </a:lnSpc>
              <a:defRPr/>
            </a:pPr>
            <a:r>
              <a:rPr lang="pt-PT" sz="2000" dirty="0">
                <a:latin typeface="Arial" panose="020B0604020202020204" pitchFamily="34" charset="0"/>
                <a:cs typeface="Arial" panose="020B0604020202020204" pitchFamily="34" charset="0"/>
              </a:rPr>
              <a:t>A organização pode ser estruturada em três níveis diferentes:</a:t>
            </a:r>
          </a:p>
          <a:p>
            <a:pPr marL="342900" indent="-342900" algn="just">
              <a:lnSpc>
                <a:spcPct val="150000"/>
              </a:lnSpc>
              <a:buFont typeface="Arial" panose="020B0604020202020204" pitchFamily="34" charset="0"/>
              <a:buChar char="•"/>
              <a:defRPr/>
            </a:pPr>
            <a:r>
              <a:rPr lang="pt-PT" sz="2000" b="1" dirty="0">
                <a:latin typeface="Arial" panose="020B0604020202020204" pitchFamily="34" charset="0"/>
                <a:cs typeface="Arial" panose="020B0604020202020204" pitchFamily="34" charset="0"/>
              </a:rPr>
              <a:t>Nível global: </a:t>
            </a:r>
            <a:r>
              <a:rPr lang="pt-PT" sz="2000" dirty="0">
                <a:latin typeface="Arial" panose="020B0604020202020204" pitchFamily="34" charset="0"/>
                <a:cs typeface="Arial" panose="020B0604020202020204" pitchFamily="34" charset="0"/>
              </a:rPr>
              <a:t>organização que abrange a empresa como uma totalidade. É o chamado desenho organizacional, que pode assumir três tipos: linear, funcional e linha-</a:t>
            </a:r>
            <a:r>
              <a:rPr lang="pt-PT" sz="2000" i="1" dirty="0">
                <a:latin typeface="Arial" panose="020B0604020202020204" pitchFamily="34" charset="0"/>
                <a:cs typeface="Arial" panose="020B0604020202020204" pitchFamily="34" charset="0"/>
              </a:rPr>
              <a:t>staff</a:t>
            </a:r>
            <a:r>
              <a:rPr lang="pt-PT" sz="2000" dirty="0">
                <a:latin typeface="Arial" panose="020B0604020202020204" pitchFamily="34" charset="0"/>
                <a:cs typeface="Arial" panose="020B0604020202020204" pitchFamily="34" charset="0"/>
              </a:rPr>
              <a:t>. Esses três tipos de organização serão estudados no próximo capítulo.</a:t>
            </a:r>
          </a:p>
          <a:p>
            <a:pPr marL="342900" indent="-342900" algn="just">
              <a:lnSpc>
                <a:spcPct val="150000"/>
              </a:lnSpc>
              <a:buFont typeface="Arial" panose="020B0604020202020204" pitchFamily="34" charset="0"/>
              <a:buChar char="•"/>
              <a:defRPr/>
            </a:pPr>
            <a:r>
              <a:rPr lang="pt-PT" sz="2000" b="1" dirty="0">
                <a:latin typeface="Arial" panose="020B0604020202020204" pitchFamily="34" charset="0"/>
                <a:cs typeface="Arial" panose="020B0604020202020204" pitchFamily="34" charset="0"/>
              </a:rPr>
              <a:t>Nível departamental: </a:t>
            </a:r>
            <a:r>
              <a:rPr lang="pt-PT" sz="2000" dirty="0">
                <a:latin typeface="Arial" panose="020B0604020202020204" pitchFamily="34" charset="0"/>
                <a:cs typeface="Arial" panose="020B0604020202020204" pitchFamily="34" charset="0"/>
              </a:rPr>
              <a:t>abrange cada departamento da empresa. É o chamado desenho departamental ou simplesmente departamentalização. Os diversos tipos de departamentalização serão estudados no capítulo subsequente.</a:t>
            </a:r>
          </a:p>
          <a:p>
            <a:pPr marL="342900" indent="-342900" algn="just">
              <a:lnSpc>
                <a:spcPct val="150000"/>
              </a:lnSpc>
              <a:buFont typeface="Arial" panose="020B0604020202020204" pitchFamily="34" charset="0"/>
              <a:buChar char="•"/>
              <a:defRPr/>
            </a:pPr>
            <a:r>
              <a:rPr lang="pt-PT" sz="2000" b="1" dirty="0">
                <a:latin typeface="Arial" panose="020B0604020202020204" pitchFamily="34" charset="0"/>
                <a:cs typeface="Arial" panose="020B0604020202020204" pitchFamily="34" charset="0"/>
              </a:rPr>
              <a:t>Nível das tarefas e operações: </a:t>
            </a:r>
            <a:r>
              <a:rPr lang="pt-PT" sz="2000" dirty="0">
                <a:latin typeface="Arial" panose="020B0604020202020204" pitchFamily="34" charset="0"/>
                <a:cs typeface="Arial" panose="020B0604020202020204" pitchFamily="34" charset="0"/>
              </a:rPr>
              <a:t>focaliza cada tarefa, atividade ou operação especificamente. É o chamado desenho dos cargos ou tarefas. É feita por meio da descrição e análise dos cargos.</a:t>
            </a:r>
            <a:endParaRPr lang="pt-PT" sz="2000" dirty="0">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2">
            <a:extLst>
              <a:ext uri="{FF2B5EF4-FFF2-40B4-BE49-F238E27FC236}">
                <a16:creationId xmlns:a16="http://schemas.microsoft.com/office/drawing/2014/main" id="{A863E48D-8393-CF10-7619-71F386127CC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B85DBA15-CBFC-4EEE-A7D5-1BEFEEE7134B}" type="slidenum">
              <a:rPr lang="pt-PT" altLang="pt-PT" smtClean="0">
                <a:solidFill>
                  <a:schemeClr val="accent2"/>
                </a:solidFill>
              </a:rPr>
              <a:pPr/>
              <a:t>2</a:t>
            </a:fld>
            <a:endParaRPr lang="pt-PT" altLang="pt-PT">
              <a:solidFill>
                <a:schemeClr val="accent2"/>
              </a:solidFill>
            </a:endParaRPr>
          </a:p>
        </p:txBody>
      </p:sp>
      <p:sp>
        <p:nvSpPr>
          <p:cNvPr id="47107" name="TextBox 3">
            <a:extLst>
              <a:ext uri="{FF2B5EF4-FFF2-40B4-BE49-F238E27FC236}">
                <a16:creationId xmlns:a16="http://schemas.microsoft.com/office/drawing/2014/main" id="{94BFC301-B1A5-6DE1-87D6-145F7AFA5EA3}"/>
              </a:ext>
            </a:extLst>
          </p:cNvPr>
          <p:cNvSpPr txBox="1">
            <a:spLocks noChangeArrowheads="1"/>
          </p:cNvSpPr>
          <p:nvPr/>
        </p:nvSpPr>
        <p:spPr bwMode="auto">
          <a:xfrm>
            <a:off x="392113" y="895350"/>
            <a:ext cx="11407775" cy="259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just"/>
            <a:r>
              <a:rPr lang="pt-PT" altLang="pt-PT" sz="2500" dirty="0">
                <a:latin typeface="Lapidary333BT-Roman"/>
              </a:rPr>
              <a:t>As funções e processo de gestão foram inicialmente propostas por Henri </a:t>
            </a:r>
            <a:r>
              <a:rPr lang="pt-PT" altLang="pt-PT" sz="2500" dirty="0" err="1">
                <a:latin typeface="Lapidary333BT-Roman"/>
              </a:rPr>
              <a:t>Fayol</a:t>
            </a:r>
            <a:r>
              <a:rPr lang="pt-PT" altLang="pt-PT" sz="2500" dirty="0">
                <a:latin typeface="Lapidary333BT-Roman"/>
              </a:rPr>
              <a:t>, em </a:t>
            </a:r>
            <a:r>
              <a:rPr lang="pt-PT" altLang="pt-PT" sz="2500" i="1" dirty="0">
                <a:latin typeface="Lapidary333BT-Italic"/>
              </a:rPr>
              <a:t>Administração industrial e geral</a:t>
            </a:r>
            <a:r>
              <a:rPr lang="pt-PT" altLang="pt-PT" sz="2500" dirty="0">
                <a:latin typeface="Lapidary333BT-Roman"/>
              </a:rPr>
              <a:t>: </a:t>
            </a:r>
            <a:r>
              <a:rPr lang="pt-PT" altLang="pt-PT" sz="2500" dirty="0">
                <a:solidFill>
                  <a:srgbClr val="00B0F0"/>
                </a:solidFill>
                <a:latin typeface="Lapidary333BT-Roman"/>
              </a:rPr>
              <a:t>previsão, organização, comando, coordenação, controle</a:t>
            </a:r>
            <a:r>
              <a:rPr lang="pt-PT" altLang="pt-PT" sz="2500" dirty="0">
                <a:latin typeface="Lapidary333BT-Roman"/>
              </a:rPr>
              <a:t> (FAYOL, 1968), obra originalmente publicada em 1916. </a:t>
            </a:r>
            <a:r>
              <a:rPr lang="pt-PT" altLang="pt-PT" sz="2500" dirty="0" err="1">
                <a:latin typeface="Lapidary333BT-Roman"/>
              </a:rPr>
              <a:t>Actualmente</a:t>
            </a:r>
            <a:r>
              <a:rPr lang="pt-PT" altLang="pt-PT" sz="2500" dirty="0">
                <a:latin typeface="Lapidary333BT-Roman"/>
              </a:rPr>
              <a:t>, são quatro as funções administrativas : </a:t>
            </a:r>
            <a:r>
              <a:rPr lang="pt-PT" altLang="pt-PT" sz="2500" dirty="0">
                <a:solidFill>
                  <a:srgbClr val="00B050"/>
                </a:solidFill>
                <a:latin typeface="Lapidary333BT-Roman"/>
              </a:rPr>
              <a:t>planeamento, organização, direção e controle</a:t>
            </a:r>
            <a:r>
              <a:rPr lang="pt-PT" altLang="pt-PT" sz="2500" dirty="0">
                <a:latin typeface="Lapidary333BT-Roman"/>
              </a:rPr>
              <a:t>.</a:t>
            </a:r>
            <a:endParaRPr lang="pt-PT" altLang="pt-PT" sz="2500" dirty="0">
              <a:latin typeface="Arial" panose="020B0604020202020204" pitchFamily="34" charset="0"/>
              <a:cs typeface="Times New Roman" panose="02020603050405020304" pitchFamily="18" charset="0"/>
            </a:endParaRPr>
          </a:p>
          <a:p>
            <a:pPr>
              <a:lnSpc>
                <a:spcPct val="150000"/>
              </a:lnSpc>
            </a:pPr>
            <a:endParaRPr lang="pt-PT" altLang="pt-PT" sz="2000" dirty="0">
              <a:latin typeface="Arial" panose="020B0604020202020204" pitchFamily="34" charset="0"/>
              <a:cs typeface="Times New Roman" panose="02020603050405020304" pitchFamily="18" charset="0"/>
            </a:endParaRPr>
          </a:p>
          <a:p>
            <a:pPr>
              <a:lnSpc>
                <a:spcPct val="150000"/>
              </a:lnSpc>
            </a:pPr>
            <a:endParaRPr lang="pt-PT" altLang="pt-PT" sz="2500" dirty="0">
              <a:latin typeface="Arial" panose="020B0604020202020204" pitchFamily="34" charset="0"/>
              <a:cs typeface="Times New Roman" panose="02020603050405020304" pitchFamily="18" charset="0"/>
            </a:endParaRPr>
          </a:p>
        </p:txBody>
      </p:sp>
      <p:pic>
        <p:nvPicPr>
          <p:cNvPr id="47109" name="Picture 7" descr="Diagram&#10;&#10;Description automatically generated">
            <a:extLst>
              <a:ext uri="{FF2B5EF4-FFF2-40B4-BE49-F238E27FC236}">
                <a16:creationId xmlns:a16="http://schemas.microsoft.com/office/drawing/2014/main" id="{128C28A7-9418-3F5E-8645-6460704F84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7325" y="2503488"/>
            <a:ext cx="5900738" cy="390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F33FBDBC-10C0-7EA8-9980-A27EF6A0352A}"/>
              </a:ext>
            </a:extLst>
          </p:cNvPr>
          <p:cNvSpPr txBox="1"/>
          <p:nvPr/>
        </p:nvSpPr>
        <p:spPr>
          <a:xfrm>
            <a:off x="392113" y="3665538"/>
            <a:ext cx="4705350" cy="1262062"/>
          </a:xfrm>
          <a:prstGeom prst="rect">
            <a:avLst/>
          </a:prstGeom>
          <a:solidFill>
            <a:schemeClr val="accent1">
              <a:lumMod val="75000"/>
            </a:schemeClr>
          </a:solidFill>
        </p:spPr>
        <p:txBody>
          <a:bodyPr>
            <a:spAutoFit/>
          </a:bodyPr>
          <a:lstStyle/>
          <a:p>
            <a:pPr algn="just">
              <a:defRPr/>
            </a:pPr>
            <a:r>
              <a:rPr lang="pt-PT" sz="1900" b="1" dirty="0"/>
              <a:t>As funções de gestão são as actividades básicas  a serem desempenhadas pelos gestores para que a organização possa alcançar os objectivos propostos.</a:t>
            </a:r>
          </a:p>
        </p:txBody>
      </p:sp>
      <p:sp>
        <p:nvSpPr>
          <p:cNvPr id="47111" name="TextBox 3">
            <a:extLst>
              <a:ext uri="{FF2B5EF4-FFF2-40B4-BE49-F238E27FC236}">
                <a16:creationId xmlns:a16="http://schemas.microsoft.com/office/drawing/2014/main" id="{3BDEBA67-972C-90F8-81DB-AF20DE70518E}"/>
              </a:ext>
            </a:extLst>
          </p:cNvPr>
          <p:cNvSpPr txBox="1">
            <a:spLocks noChangeArrowheads="1"/>
          </p:cNvSpPr>
          <p:nvPr/>
        </p:nvSpPr>
        <p:spPr bwMode="auto">
          <a:xfrm>
            <a:off x="1992313" y="5727700"/>
            <a:ext cx="44608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pt-PT" altLang="pt-PT" sz="1000" dirty="0">
                <a:latin typeface="TimesNewRomanPSMT"/>
              </a:rPr>
              <a:t>Quando consideradas em um todo integrado, as funções de gestão formam o </a:t>
            </a:r>
            <a:r>
              <a:rPr lang="pt-PT" altLang="pt-PT" sz="1000" dirty="0">
                <a:solidFill>
                  <a:srgbClr val="FF0000"/>
                </a:solidFill>
                <a:latin typeface="TimesNewRomanPSMT"/>
              </a:rPr>
              <a:t>processo de gestão </a:t>
            </a:r>
            <a:r>
              <a:rPr lang="pt-PT" altLang="pt-PT" sz="1000" dirty="0">
                <a:latin typeface="TimesNewRomanPSMT"/>
              </a:rPr>
              <a:t>( processo de gestão é a interação das funções administrativas).</a:t>
            </a:r>
          </a:p>
          <a:p>
            <a:r>
              <a:rPr lang="pt-PT" altLang="pt-PT" sz="1000" dirty="0">
                <a:latin typeface="TimesNewRomanPSMT"/>
              </a:rPr>
              <a:t>Quando consideradas isoladamente, constituem </a:t>
            </a:r>
            <a:r>
              <a:rPr lang="pt-PT" altLang="pt-PT" sz="1000" dirty="0">
                <a:solidFill>
                  <a:srgbClr val="FF0000"/>
                </a:solidFill>
                <a:latin typeface="TimesNewRomanPSMT"/>
              </a:rPr>
              <a:t>funções de gestão.</a:t>
            </a:r>
            <a:endParaRPr lang="pt-PT" altLang="pt-PT" sz="1000" dirty="0">
              <a:solidFill>
                <a:srgbClr val="FF0000"/>
              </a:solidFill>
              <a:latin typeface="Arial" panose="020B0604020202020204" pitchFamily="34" charset="0"/>
              <a:cs typeface="Times New Roman" panose="02020603050405020304" pitchFamily="18" charset="0"/>
            </a:endParaRPr>
          </a:p>
          <a:p>
            <a:endParaRPr lang="pt-PT" altLang="pt-P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Slide Number Placeholder 2">
            <a:extLst>
              <a:ext uri="{FF2B5EF4-FFF2-40B4-BE49-F238E27FC236}">
                <a16:creationId xmlns:a16="http://schemas.microsoft.com/office/drawing/2014/main" id="{792C6057-AE6A-6FFA-EEA8-18CF7CB9001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CE12CDD5-707B-443A-BF9A-ABC0E4990704}" type="slidenum">
              <a:rPr lang="pt-PT" altLang="pt-PT" smtClean="0">
                <a:solidFill>
                  <a:schemeClr val="accent2"/>
                </a:solidFill>
              </a:rPr>
              <a:pPr/>
              <a:t>20</a:t>
            </a:fld>
            <a:endParaRPr lang="pt-PT" altLang="pt-PT">
              <a:solidFill>
                <a:schemeClr val="accent2"/>
              </a:solidFill>
            </a:endParaRPr>
          </a:p>
        </p:txBody>
      </p:sp>
      <p:sp>
        <p:nvSpPr>
          <p:cNvPr id="64516" name="TextBox 3">
            <a:extLst>
              <a:ext uri="{FF2B5EF4-FFF2-40B4-BE49-F238E27FC236}">
                <a16:creationId xmlns:a16="http://schemas.microsoft.com/office/drawing/2014/main" id="{3DCF5372-9B0C-BF6B-B1A0-ED5D4F02DC84}"/>
              </a:ext>
            </a:extLst>
          </p:cNvPr>
          <p:cNvSpPr txBox="1">
            <a:spLocks noChangeArrowheads="1"/>
          </p:cNvSpPr>
          <p:nvPr/>
        </p:nvSpPr>
        <p:spPr bwMode="auto">
          <a:xfrm>
            <a:off x="819150" y="2630488"/>
            <a:ext cx="10895013"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ctr"/>
            <a:r>
              <a:rPr lang="pt-PT" altLang="pt-PT" sz="5000" b="1">
                <a:latin typeface="Arial" panose="020B0604020202020204" pitchFamily="34" charset="0"/>
                <a:cs typeface="Arial" panose="020B0604020202020204" pitchFamily="34" charset="0"/>
              </a:rPr>
              <a:t>Direcção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2">
            <a:extLst>
              <a:ext uri="{FF2B5EF4-FFF2-40B4-BE49-F238E27FC236}">
                <a16:creationId xmlns:a16="http://schemas.microsoft.com/office/drawing/2014/main" id="{2AD387E9-E98A-AED5-60E8-8482C8D6B8E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35565579-4647-4A74-8E97-4EAF05A87F64}" type="slidenum">
              <a:rPr lang="pt-PT" altLang="pt-PT" smtClean="0">
                <a:solidFill>
                  <a:schemeClr val="accent2"/>
                </a:solidFill>
              </a:rPr>
              <a:pPr/>
              <a:t>21</a:t>
            </a:fld>
            <a:endParaRPr lang="pt-PT" altLang="pt-PT">
              <a:solidFill>
                <a:schemeClr val="accent2"/>
              </a:solidFill>
            </a:endParaRPr>
          </a:p>
        </p:txBody>
      </p:sp>
      <p:sp>
        <p:nvSpPr>
          <p:cNvPr id="65539" name="TextBox 3">
            <a:extLst>
              <a:ext uri="{FF2B5EF4-FFF2-40B4-BE49-F238E27FC236}">
                <a16:creationId xmlns:a16="http://schemas.microsoft.com/office/drawing/2014/main" id="{2CE8ED5A-E3EC-2AB4-1A6B-E942DF762049}"/>
              </a:ext>
            </a:extLst>
          </p:cNvPr>
          <p:cNvSpPr txBox="1">
            <a:spLocks noChangeArrowheads="1"/>
          </p:cNvSpPr>
          <p:nvPr/>
        </p:nvSpPr>
        <p:spPr bwMode="auto">
          <a:xfrm>
            <a:off x="468313" y="484188"/>
            <a:ext cx="11255375"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just"/>
            <a:r>
              <a:rPr lang="pt-PT" altLang="pt-PT" sz="2000" dirty="0">
                <a:solidFill>
                  <a:srgbClr val="000000"/>
                </a:solidFill>
                <a:latin typeface="Arial" panose="020B0604020202020204" pitchFamily="34" charset="0"/>
                <a:cs typeface="Arial" panose="020B0604020202020204" pitchFamily="34" charset="0"/>
              </a:rPr>
              <a:t>Função responsável pela </a:t>
            </a:r>
            <a:r>
              <a:rPr lang="pt-PT" altLang="pt-PT" sz="2000" dirty="0">
                <a:solidFill>
                  <a:srgbClr val="00B050"/>
                </a:solidFill>
                <a:latin typeface="Arial" panose="020B0604020202020204" pitchFamily="34" charset="0"/>
                <a:cs typeface="Arial" panose="020B0604020202020204" pitchFamily="34" charset="0"/>
              </a:rPr>
              <a:t>influencia necessária para que as pessoas possam desempenhar seus papéis com a máxima eficácia, energia, motivação e comprometimento</a:t>
            </a:r>
            <a:r>
              <a:rPr lang="pt-PT" altLang="pt-PT" sz="2000" dirty="0">
                <a:solidFill>
                  <a:srgbClr val="000000"/>
                </a:solidFill>
                <a:latin typeface="Arial" panose="020B0604020202020204" pitchFamily="34" charset="0"/>
                <a:cs typeface="Arial" panose="020B0604020202020204" pitchFamily="34" charset="0"/>
              </a:rPr>
              <a:t>. </a:t>
            </a:r>
          </a:p>
          <a:p>
            <a:pPr algn="just"/>
            <a:endParaRPr lang="pt-PT" altLang="pt-PT" sz="2000" dirty="0">
              <a:solidFill>
                <a:srgbClr val="000000"/>
              </a:solidFill>
              <a:latin typeface="Arial" panose="020B0604020202020204" pitchFamily="34" charset="0"/>
              <a:cs typeface="Arial" panose="020B0604020202020204" pitchFamily="34" charset="0"/>
            </a:endParaRPr>
          </a:p>
          <a:p>
            <a:pPr algn="just"/>
            <a:r>
              <a:rPr lang="pt-PT" altLang="pt-PT" sz="2000" dirty="0">
                <a:solidFill>
                  <a:srgbClr val="000000"/>
                </a:solidFill>
                <a:latin typeface="Arial" panose="020B0604020202020204" pitchFamily="34" charset="0"/>
                <a:cs typeface="Arial" panose="020B0604020202020204" pitchFamily="34" charset="0"/>
              </a:rPr>
              <a:t>Envolve liderar, influenciar e motivar os membros da organização, de forma a que todos contribuam para que as metas e </a:t>
            </a:r>
            <a:r>
              <a:rPr lang="pt-PT" altLang="pt-PT" sz="2000" dirty="0" err="1">
                <a:solidFill>
                  <a:srgbClr val="000000"/>
                </a:solidFill>
                <a:latin typeface="Arial" panose="020B0604020202020204" pitchFamily="34" charset="0"/>
                <a:cs typeface="Arial" panose="020B0604020202020204" pitchFamily="34" charset="0"/>
              </a:rPr>
              <a:t>objectivos</a:t>
            </a:r>
            <a:r>
              <a:rPr lang="pt-PT" altLang="pt-PT" sz="2000" dirty="0">
                <a:solidFill>
                  <a:srgbClr val="000000"/>
                </a:solidFill>
                <a:latin typeface="Arial" panose="020B0604020202020204" pitchFamily="34" charset="0"/>
                <a:cs typeface="Arial" panose="020B0604020202020204" pitchFamily="34" charset="0"/>
              </a:rPr>
              <a:t> delineados sejam atingidos.</a:t>
            </a:r>
          </a:p>
          <a:p>
            <a:pPr algn="just"/>
            <a:endParaRPr lang="pt-PT" altLang="pt-PT" sz="2000" dirty="0">
              <a:solidFill>
                <a:srgbClr val="000000"/>
              </a:solidFill>
              <a:latin typeface="Arial" panose="020B0604020202020204" pitchFamily="34" charset="0"/>
              <a:cs typeface="Arial" panose="020B0604020202020204" pitchFamily="34" charset="0"/>
            </a:endParaRPr>
          </a:p>
          <a:p>
            <a:pPr algn="just"/>
            <a:r>
              <a:rPr lang="pt-PT" altLang="pt-PT" sz="2000" dirty="0">
                <a:solidFill>
                  <a:srgbClr val="000000"/>
                </a:solidFill>
                <a:latin typeface="Arial" panose="020B0604020202020204" pitchFamily="34" charset="0"/>
                <a:cs typeface="Arial" panose="020B0604020202020204" pitchFamily="34" charset="0"/>
              </a:rPr>
              <a:t>Com metas e responsabilidades bem definidas, liderar é a competência essencial para que os </a:t>
            </a:r>
            <a:r>
              <a:rPr lang="pt-PT" altLang="pt-PT" sz="2000" dirty="0" err="1">
                <a:solidFill>
                  <a:srgbClr val="000000"/>
                </a:solidFill>
                <a:latin typeface="Arial" panose="020B0604020202020204" pitchFamily="34" charset="0"/>
                <a:cs typeface="Arial" panose="020B0604020202020204" pitchFamily="34" charset="0"/>
              </a:rPr>
              <a:t>objectivos</a:t>
            </a:r>
            <a:r>
              <a:rPr lang="pt-PT" altLang="pt-PT" sz="2000" dirty="0">
                <a:solidFill>
                  <a:srgbClr val="000000"/>
                </a:solidFill>
                <a:latin typeface="Arial" panose="020B0604020202020204" pitchFamily="34" charset="0"/>
                <a:cs typeface="Arial" panose="020B0604020202020204" pitchFamily="34" charset="0"/>
              </a:rPr>
              <a:t> sejam alcançados.</a:t>
            </a:r>
          </a:p>
          <a:p>
            <a:pPr algn="just"/>
            <a:endParaRPr lang="pt-PT" altLang="pt-PT" sz="2000" dirty="0">
              <a:solidFill>
                <a:srgbClr val="000000"/>
              </a:solidFill>
              <a:latin typeface="Arial" panose="020B0604020202020204" pitchFamily="34" charset="0"/>
              <a:cs typeface="Arial" panose="020B0604020202020204" pitchFamily="34" charset="0"/>
            </a:endParaRPr>
          </a:p>
          <a:p>
            <a:pPr algn="just"/>
            <a:r>
              <a:rPr lang="pt-PT" altLang="pt-PT" sz="2000" dirty="0">
                <a:latin typeface="Arial" panose="020B0604020202020204" pitchFamily="34" charset="0"/>
                <a:cs typeface="Arial" panose="020B0604020202020204" pitchFamily="34" charset="0"/>
              </a:rPr>
              <a:t>As pessoas precisam ser aplicadas em seus cargos e funções, treinadas, guiadas e motivadas para alcançarem os resultados que delas se esperam. A função de </a:t>
            </a:r>
            <a:r>
              <a:rPr lang="pt-PT" altLang="pt-PT" sz="2000" dirty="0">
                <a:solidFill>
                  <a:srgbClr val="00B050"/>
                </a:solidFill>
                <a:latin typeface="Arial" panose="020B0604020202020204" pitchFamily="34" charset="0"/>
                <a:cs typeface="Arial" panose="020B0604020202020204" pitchFamily="34" charset="0"/>
              </a:rPr>
              <a:t>direção</a:t>
            </a:r>
            <a:r>
              <a:rPr lang="pt-PT" altLang="pt-PT" sz="2000" dirty="0">
                <a:latin typeface="Arial" panose="020B0604020202020204" pitchFamily="34" charset="0"/>
                <a:cs typeface="Arial" panose="020B0604020202020204" pitchFamily="34" charset="0"/>
              </a:rPr>
              <a:t> se relaciona diretamente com a </a:t>
            </a:r>
            <a:r>
              <a:rPr lang="pt-PT" altLang="pt-PT" sz="2000" dirty="0">
                <a:solidFill>
                  <a:srgbClr val="00B050"/>
                </a:solidFill>
                <a:latin typeface="Arial" panose="020B0604020202020204" pitchFamily="34" charset="0"/>
                <a:cs typeface="Arial" panose="020B0604020202020204" pitchFamily="34" charset="0"/>
              </a:rPr>
              <a:t>maneira pela qual os </a:t>
            </a:r>
            <a:r>
              <a:rPr lang="pt-PT" altLang="pt-PT" sz="2000" dirty="0" err="1">
                <a:solidFill>
                  <a:srgbClr val="00B050"/>
                </a:solidFill>
                <a:latin typeface="Arial" panose="020B0604020202020204" pitchFamily="34" charset="0"/>
                <a:cs typeface="Arial" panose="020B0604020202020204" pitchFamily="34" charset="0"/>
              </a:rPr>
              <a:t>objectivos</a:t>
            </a:r>
            <a:r>
              <a:rPr lang="pt-PT" altLang="pt-PT" sz="2000" dirty="0">
                <a:solidFill>
                  <a:srgbClr val="00B050"/>
                </a:solidFill>
                <a:latin typeface="Arial" panose="020B0604020202020204" pitchFamily="34" charset="0"/>
                <a:cs typeface="Arial" panose="020B0604020202020204" pitchFamily="34" charset="0"/>
              </a:rPr>
              <a:t> devem ser alcançados, por meio da atividade das pessoas que compõem a organização</a:t>
            </a:r>
            <a:r>
              <a:rPr lang="pt-PT" altLang="pt-PT" sz="2000" dirty="0">
                <a:latin typeface="Arial" panose="020B0604020202020204" pitchFamily="34" charset="0"/>
                <a:cs typeface="Arial" panose="020B0604020202020204" pitchFamily="34" charset="0"/>
              </a:rPr>
              <a:t>. Assim, a direção é a função administrativa que se refere às </a:t>
            </a:r>
            <a:r>
              <a:rPr lang="pt-PT" altLang="pt-PT" sz="2000" dirty="0">
                <a:solidFill>
                  <a:srgbClr val="00B0F0"/>
                </a:solidFill>
                <a:latin typeface="Arial" panose="020B0604020202020204" pitchFamily="34" charset="0"/>
                <a:cs typeface="Arial" panose="020B0604020202020204" pitchFamily="34" charset="0"/>
              </a:rPr>
              <a:t>relações interpessoais dos administradores</a:t>
            </a:r>
            <a:r>
              <a:rPr lang="pt-PT" altLang="pt-PT" sz="2000" dirty="0">
                <a:latin typeface="Arial" panose="020B0604020202020204" pitchFamily="34" charset="0"/>
                <a:cs typeface="Arial" panose="020B0604020202020204" pitchFamily="34" charset="0"/>
              </a:rPr>
              <a:t> em todos os níveis da organização </a:t>
            </a:r>
            <a:r>
              <a:rPr lang="pt-PT" altLang="pt-PT" sz="2000" dirty="0">
                <a:solidFill>
                  <a:srgbClr val="00B0F0"/>
                </a:solidFill>
                <a:latin typeface="Arial" panose="020B0604020202020204" pitchFamily="34" charset="0"/>
                <a:cs typeface="Arial" panose="020B0604020202020204" pitchFamily="34" charset="0"/>
              </a:rPr>
              <a:t>e os seus </a:t>
            </a:r>
            <a:r>
              <a:rPr lang="pt-PT" altLang="pt-PT" sz="2000" dirty="0" err="1">
                <a:solidFill>
                  <a:srgbClr val="00B0F0"/>
                </a:solidFill>
                <a:latin typeface="Arial" panose="020B0604020202020204" pitchFamily="34" charset="0"/>
                <a:cs typeface="Arial" panose="020B0604020202020204" pitchFamily="34" charset="0"/>
              </a:rPr>
              <a:t>respectivos</a:t>
            </a:r>
            <a:r>
              <a:rPr lang="pt-PT" altLang="pt-PT" sz="2000" dirty="0">
                <a:solidFill>
                  <a:srgbClr val="00B0F0"/>
                </a:solidFill>
                <a:latin typeface="Arial" panose="020B0604020202020204" pitchFamily="34" charset="0"/>
                <a:cs typeface="Arial" panose="020B0604020202020204" pitchFamily="34" charset="0"/>
              </a:rPr>
              <a:t> subordinados</a:t>
            </a:r>
            <a:r>
              <a:rPr lang="pt-PT" altLang="pt-PT" sz="2000" dirty="0">
                <a:latin typeface="Arial" panose="020B0604020202020204" pitchFamily="34" charset="0"/>
                <a:cs typeface="Arial" panose="020B0604020202020204" pitchFamily="34" charset="0"/>
              </a:rPr>
              <a:t>. Para que o planeamento e a organização possam ser eficazes, eles precisam ser dinamizados e complementados pela orientação dada por meio de uma adequada comunicação e habilidade de liderança e motivação.</a:t>
            </a:r>
            <a:endParaRPr lang="pt-PT" altLang="pt-PT" sz="2000" dirty="0">
              <a:solidFill>
                <a:srgbClr val="000000"/>
              </a:solidFill>
              <a:latin typeface="Arial" panose="020B0604020202020204" pitchFamily="34" charset="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2">
            <a:extLst>
              <a:ext uri="{FF2B5EF4-FFF2-40B4-BE49-F238E27FC236}">
                <a16:creationId xmlns:a16="http://schemas.microsoft.com/office/drawing/2014/main" id="{99AE9DEB-FA11-7514-FE21-2E452FE720D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39BA4BBF-D6C8-4239-B134-DD5DC00D5E30}" type="slidenum">
              <a:rPr lang="pt-PT" altLang="pt-PT" smtClean="0">
                <a:solidFill>
                  <a:schemeClr val="accent2"/>
                </a:solidFill>
              </a:rPr>
              <a:pPr/>
              <a:t>22</a:t>
            </a:fld>
            <a:endParaRPr lang="pt-PT" altLang="pt-PT">
              <a:solidFill>
                <a:schemeClr val="accent2"/>
              </a:solidFill>
            </a:endParaRPr>
          </a:p>
        </p:txBody>
      </p:sp>
      <p:sp>
        <p:nvSpPr>
          <p:cNvPr id="40965" name="TextBox 2">
            <a:extLst>
              <a:ext uri="{FF2B5EF4-FFF2-40B4-BE49-F238E27FC236}">
                <a16:creationId xmlns:a16="http://schemas.microsoft.com/office/drawing/2014/main" id="{71BB26BA-ED1C-296D-A075-7759B887007C}"/>
              </a:ext>
            </a:extLst>
          </p:cNvPr>
          <p:cNvSpPr txBox="1">
            <a:spLocks noChangeArrowheads="1"/>
          </p:cNvSpPr>
          <p:nvPr/>
        </p:nvSpPr>
        <p:spPr bwMode="auto">
          <a:xfrm>
            <a:off x="465138" y="750888"/>
            <a:ext cx="11301412" cy="4678362"/>
          </a:xfrm>
          <a:prstGeom prst="rect">
            <a:avLst/>
          </a:prstGeom>
          <a:noFill/>
          <a:ln>
            <a:noFill/>
          </a:ln>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defRPr/>
            </a:pPr>
            <a:r>
              <a:rPr lang="pt-PT" sz="2000" b="1" dirty="0">
                <a:latin typeface="Arial" panose="020B0604020202020204" pitchFamily="34" charset="0"/>
                <a:cs typeface="Arial" panose="020B0604020202020204" pitchFamily="34" charset="0"/>
              </a:rPr>
              <a:t>Abrangência da direção</a:t>
            </a:r>
          </a:p>
          <a:p>
            <a:pPr>
              <a:defRPr/>
            </a:pPr>
            <a:endParaRPr lang="pt-PT" sz="2000" dirty="0">
              <a:latin typeface="Arial" panose="020B0604020202020204" pitchFamily="34" charset="0"/>
              <a:cs typeface="Arial" panose="020B0604020202020204" pitchFamily="34" charset="0"/>
            </a:endParaRPr>
          </a:p>
          <a:p>
            <a:pPr>
              <a:defRPr/>
            </a:pPr>
            <a:r>
              <a:rPr lang="pt-PT" sz="2000" dirty="0">
                <a:latin typeface="Arial" panose="020B0604020202020204" pitchFamily="34" charset="0"/>
                <a:cs typeface="Arial" panose="020B0604020202020204" pitchFamily="34" charset="0"/>
              </a:rPr>
              <a:t>Dirigir significa interpretar os planos para os outros e </a:t>
            </a:r>
            <a:r>
              <a:rPr lang="pt-PT" sz="2000" dirty="0">
                <a:solidFill>
                  <a:srgbClr val="00B0F0"/>
                </a:solidFill>
                <a:latin typeface="Arial" panose="020B0604020202020204" pitchFamily="34" charset="0"/>
                <a:cs typeface="Arial" panose="020B0604020202020204" pitchFamily="34" charset="0"/>
              </a:rPr>
              <a:t>dar as instruções</a:t>
            </a:r>
            <a:r>
              <a:rPr lang="pt-PT" sz="2000" dirty="0">
                <a:latin typeface="Arial" panose="020B0604020202020204" pitchFamily="34" charset="0"/>
                <a:cs typeface="Arial" panose="020B0604020202020204" pitchFamily="34" charset="0"/>
              </a:rPr>
              <a:t> sobre como executá-los em direção aos objectivos a atingir. </a:t>
            </a:r>
            <a:r>
              <a:rPr lang="pt-PT" sz="2000" dirty="0">
                <a:solidFill>
                  <a:srgbClr val="00B0F0"/>
                </a:solidFill>
                <a:latin typeface="Arial" panose="020B0604020202020204" pitchFamily="34" charset="0"/>
                <a:cs typeface="Arial" panose="020B0604020202020204" pitchFamily="34" charset="0"/>
              </a:rPr>
              <a:t>Os diretores dirigem os gerentes, os gerentes dirigem os supervisores e os supervisores dirigem os funcionários ou operários</a:t>
            </a:r>
            <a:r>
              <a:rPr lang="pt-PT" sz="2000" dirty="0">
                <a:latin typeface="Arial" panose="020B0604020202020204" pitchFamily="34" charset="0"/>
                <a:cs typeface="Arial" panose="020B0604020202020204" pitchFamily="34" charset="0"/>
              </a:rPr>
              <a:t>. A direção pode ocorrer em três níveis distintos:</a:t>
            </a:r>
          </a:p>
          <a:p>
            <a:pPr marL="342900" indent="-342900">
              <a:buFont typeface="Arial" panose="020B0604020202020204" pitchFamily="34" charset="0"/>
              <a:buChar char="•"/>
              <a:defRPr/>
            </a:pPr>
            <a:r>
              <a:rPr lang="pt-PT" sz="2000" b="1" dirty="0">
                <a:latin typeface="Arial" panose="020B0604020202020204" pitchFamily="34" charset="0"/>
                <a:cs typeface="Arial" panose="020B0604020202020204" pitchFamily="34" charset="0"/>
              </a:rPr>
              <a:t>Nível global: </a:t>
            </a:r>
            <a:r>
              <a:rPr lang="pt-PT" sz="2000" dirty="0">
                <a:latin typeface="Arial" panose="020B0604020202020204" pitchFamily="34" charset="0"/>
                <a:cs typeface="Arial" panose="020B0604020202020204" pitchFamily="34" charset="0"/>
              </a:rPr>
              <a:t>abrange a organização como uma totalidade. É a direção propriamente dita. Cabe ao presidente da empresa e a cada diretor em sua </a:t>
            </a:r>
            <a:r>
              <a:rPr lang="pt-PT" sz="2000" dirty="0" err="1">
                <a:latin typeface="Arial" panose="020B0604020202020204" pitchFamily="34" charset="0"/>
                <a:cs typeface="Arial" panose="020B0604020202020204" pitchFamily="34" charset="0"/>
              </a:rPr>
              <a:t>respectiva</a:t>
            </a:r>
            <a:r>
              <a:rPr lang="pt-PT" sz="2000" dirty="0">
                <a:latin typeface="Arial" panose="020B0604020202020204" pitchFamily="34" charset="0"/>
                <a:cs typeface="Arial" panose="020B0604020202020204" pitchFamily="34" charset="0"/>
              </a:rPr>
              <a:t> área. Corresponde ao nível estratégico da organização.</a:t>
            </a:r>
          </a:p>
          <a:p>
            <a:pPr marL="342900" indent="-342900">
              <a:buFont typeface="Arial" panose="020B0604020202020204" pitchFamily="34" charset="0"/>
              <a:buChar char="•"/>
              <a:defRPr/>
            </a:pPr>
            <a:r>
              <a:rPr lang="pt-PT" sz="2000" b="1" dirty="0">
                <a:latin typeface="Arial" panose="020B0604020202020204" pitchFamily="34" charset="0"/>
                <a:cs typeface="Arial" panose="020B0604020202020204" pitchFamily="34" charset="0"/>
              </a:rPr>
              <a:t>Nível departamental: </a:t>
            </a:r>
            <a:r>
              <a:rPr lang="pt-PT" sz="2000" dirty="0">
                <a:latin typeface="Arial" panose="020B0604020202020204" pitchFamily="34" charset="0"/>
                <a:cs typeface="Arial" panose="020B0604020202020204" pitchFamily="34" charset="0"/>
              </a:rPr>
              <a:t>abrange cada departamento ou unidade da organização. É a gerência. Envolve o pessoal do meio do campo, isto é, do meio do organograma. Corresponde ao nível tático da organização.</a:t>
            </a:r>
          </a:p>
          <a:p>
            <a:pPr marL="342900" indent="-342900">
              <a:buFont typeface="Arial" panose="020B0604020202020204" pitchFamily="34" charset="0"/>
              <a:buChar char="•"/>
              <a:defRPr/>
            </a:pPr>
            <a:r>
              <a:rPr lang="pt-PT" sz="2000" b="1" dirty="0">
                <a:latin typeface="Arial" panose="020B0604020202020204" pitchFamily="34" charset="0"/>
                <a:cs typeface="Arial" panose="020B0604020202020204" pitchFamily="34" charset="0"/>
              </a:rPr>
              <a:t>Nível operacional: </a:t>
            </a:r>
            <a:r>
              <a:rPr lang="pt-PT" sz="2000" dirty="0">
                <a:latin typeface="Arial" panose="020B0604020202020204" pitchFamily="34" charset="0"/>
                <a:cs typeface="Arial" panose="020B0604020202020204" pitchFamily="34" charset="0"/>
              </a:rPr>
              <a:t>abrange cada grupo de pessoas ou tarefas. É a supervisão. Envolve o pessoal da base do organograma. Corresponde ao nível operacional da organização.</a:t>
            </a:r>
            <a:endParaRPr lang="pt-PT" altLang="pt-PT" sz="2000" dirty="0">
              <a:solidFill>
                <a:srgbClr val="000000"/>
              </a:solidFill>
              <a:latin typeface="Arial" panose="020B0604020202020204" pitchFamily="34" charset="0"/>
              <a:cs typeface="Arial" panose="020B0604020202020204" pitchFamily="34" charset="0"/>
            </a:endParaRPr>
          </a:p>
          <a:p>
            <a:pPr>
              <a:defRPr/>
            </a:pPr>
            <a:endParaRPr lang="pt-PT" altLang="pt-P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Slide Number Placeholder 2">
            <a:extLst>
              <a:ext uri="{FF2B5EF4-FFF2-40B4-BE49-F238E27FC236}">
                <a16:creationId xmlns:a16="http://schemas.microsoft.com/office/drawing/2014/main" id="{E5C72B7E-552A-7380-09C5-DB28CC0D2ED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0D788635-763B-4B7F-8D56-48DDC9E4534F}" type="slidenum">
              <a:rPr lang="pt-PT" altLang="pt-PT" smtClean="0">
                <a:solidFill>
                  <a:schemeClr val="accent2"/>
                </a:solidFill>
              </a:rPr>
              <a:pPr/>
              <a:t>23</a:t>
            </a:fld>
            <a:endParaRPr lang="pt-PT" altLang="pt-PT">
              <a:solidFill>
                <a:schemeClr val="accent2"/>
              </a:solidFill>
            </a:endParaRPr>
          </a:p>
        </p:txBody>
      </p:sp>
      <p:sp>
        <p:nvSpPr>
          <p:cNvPr id="67588" name="TextBox 3">
            <a:extLst>
              <a:ext uri="{FF2B5EF4-FFF2-40B4-BE49-F238E27FC236}">
                <a16:creationId xmlns:a16="http://schemas.microsoft.com/office/drawing/2014/main" id="{6C8096B2-F381-06F5-49EC-8F7B416C61CC}"/>
              </a:ext>
            </a:extLst>
          </p:cNvPr>
          <p:cNvSpPr txBox="1">
            <a:spLocks noChangeArrowheads="1"/>
          </p:cNvSpPr>
          <p:nvPr/>
        </p:nvSpPr>
        <p:spPr bwMode="auto">
          <a:xfrm>
            <a:off x="819150" y="2630488"/>
            <a:ext cx="10895013"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ctr"/>
            <a:r>
              <a:rPr lang="pt-PT" altLang="pt-PT" sz="5000" b="1">
                <a:latin typeface="Arial" panose="020B0604020202020204" pitchFamily="34" charset="0"/>
                <a:cs typeface="Arial" panose="020B0604020202020204" pitchFamily="34" charset="0"/>
              </a:rPr>
              <a:t>Controle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2">
            <a:extLst>
              <a:ext uri="{FF2B5EF4-FFF2-40B4-BE49-F238E27FC236}">
                <a16:creationId xmlns:a16="http://schemas.microsoft.com/office/drawing/2014/main" id="{BC43B020-DEFC-B96C-0EC6-AC304C8E9F2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1FC96B7E-8DF1-4723-B0A1-162F3876CBD3}" type="slidenum">
              <a:rPr lang="pt-PT" altLang="pt-PT" smtClean="0">
                <a:solidFill>
                  <a:schemeClr val="accent2"/>
                </a:solidFill>
              </a:rPr>
              <a:pPr/>
              <a:t>24</a:t>
            </a:fld>
            <a:endParaRPr lang="pt-PT" altLang="pt-PT">
              <a:solidFill>
                <a:schemeClr val="accent2"/>
              </a:solidFill>
            </a:endParaRPr>
          </a:p>
        </p:txBody>
      </p:sp>
      <p:sp>
        <p:nvSpPr>
          <p:cNvPr id="68612" name="TextBox 2">
            <a:extLst>
              <a:ext uri="{FF2B5EF4-FFF2-40B4-BE49-F238E27FC236}">
                <a16:creationId xmlns:a16="http://schemas.microsoft.com/office/drawing/2014/main" id="{C6D55754-D991-5A3C-761F-D6E34269DC75}"/>
              </a:ext>
            </a:extLst>
          </p:cNvPr>
          <p:cNvSpPr txBox="1">
            <a:spLocks noChangeArrowheads="1"/>
          </p:cNvSpPr>
          <p:nvPr/>
        </p:nvSpPr>
        <p:spPr bwMode="auto">
          <a:xfrm>
            <a:off x="465138" y="750888"/>
            <a:ext cx="11301412" cy="564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just"/>
            <a:r>
              <a:rPr lang="pt-PT" altLang="pt-PT" sz="2500" b="1" dirty="0">
                <a:solidFill>
                  <a:srgbClr val="000000"/>
                </a:solidFill>
                <a:latin typeface="ff3"/>
              </a:rPr>
              <a:t>Controle</a:t>
            </a:r>
            <a:endParaRPr lang="pt-PT" altLang="pt-PT" sz="2500" dirty="0">
              <a:solidFill>
                <a:srgbClr val="000000"/>
              </a:solidFill>
              <a:latin typeface="Roboto" panose="02000000000000000000" pitchFamily="2" charset="0"/>
            </a:endParaRPr>
          </a:p>
          <a:p>
            <a:pPr algn="just"/>
            <a:r>
              <a:rPr lang="pt-PT" altLang="pt-PT" sz="2500" dirty="0">
                <a:solidFill>
                  <a:srgbClr val="000000"/>
                </a:solidFill>
                <a:latin typeface="ff2"/>
              </a:rPr>
              <a:t> </a:t>
            </a:r>
          </a:p>
          <a:p>
            <a:pPr algn="just"/>
            <a:r>
              <a:rPr lang="pt-PT" altLang="pt-PT" sz="2500" dirty="0">
                <a:solidFill>
                  <a:srgbClr val="000000"/>
                </a:solidFill>
                <a:latin typeface="ff2"/>
              </a:rPr>
              <a:t>Função responsável pela monitorização de </a:t>
            </a:r>
            <a:r>
              <a:rPr lang="pt-PT" altLang="pt-PT" sz="2500" dirty="0" err="1">
                <a:solidFill>
                  <a:srgbClr val="000000"/>
                </a:solidFill>
                <a:latin typeface="ff2"/>
              </a:rPr>
              <a:t>actividades</a:t>
            </a:r>
            <a:r>
              <a:rPr lang="pt-PT" altLang="pt-PT" sz="2500" dirty="0">
                <a:solidFill>
                  <a:srgbClr val="000000"/>
                </a:solidFill>
                <a:latin typeface="ff2"/>
              </a:rPr>
              <a:t> e das pessoas </a:t>
            </a:r>
            <a:r>
              <a:rPr lang="pt-PT" altLang="pt-PT" sz="2500" dirty="0" err="1">
                <a:solidFill>
                  <a:srgbClr val="000000"/>
                </a:solidFill>
                <a:latin typeface="ff2"/>
              </a:rPr>
              <a:t>afectas</a:t>
            </a:r>
            <a:r>
              <a:rPr lang="pt-PT" altLang="pt-PT" sz="2500" dirty="0">
                <a:solidFill>
                  <a:srgbClr val="000000"/>
                </a:solidFill>
                <a:latin typeface="ff2"/>
              </a:rPr>
              <a:t> a essas </a:t>
            </a:r>
            <a:r>
              <a:rPr lang="pt-PT" altLang="pt-PT" sz="2500" dirty="0" err="1">
                <a:solidFill>
                  <a:srgbClr val="000000"/>
                </a:solidFill>
                <a:latin typeface="ff2"/>
              </a:rPr>
              <a:t>actividades</a:t>
            </a:r>
            <a:r>
              <a:rPr lang="pt-PT" altLang="pt-PT" sz="2500" dirty="0">
                <a:solidFill>
                  <a:srgbClr val="000000"/>
                </a:solidFill>
                <a:latin typeface="ff2"/>
              </a:rPr>
              <a:t>, assim como a </a:t>
            </a:r>
            <a:r>
              <a:rPr lang="pt-PT" altLang="pt-PT" sz="2500" dirty="0">
                <a:solidFill>
                  <a:srgbClr val="00B0F0"/>
                </a:solidFill>
                <a:latin typeface="ff2"/>
              </a:rPr>
              <a:t>verificação do desenvolvimento e cumprimento das metas e </a:t>
            </a:r>
            <a:r>
              <a:rPr lang="pt-PT" altLang="pt-PT" sz="2500" dirty="0" err="1">
                <a:solidFill>
                  <a:srgbClr val="00B0F0"/>
                </a:solidFill>
                <a:latin typeface="ff2"/>
              </a:rPr>
              <a:t>objectivos</a:t>
            </a:r>
            <a:r>
              <a:rPr lang="pt-PT" altLang="pt-PT" sz="2500" dirty="0">
                <a:solidFill>
                  <a:srgbClr val="00B0F0"/>
                </a:solidFill>
                <a:latin typeface="ff2"/>
              </a:rPr>
              <a:t>, para que se possam </a:t>
            </a:r>
            <a:r>
              <a:rPr lang="pt-PT" altLang="pt-PT" sz="2500" dirty="0" err="1">
                <a:solidFill>
                  <a:srgbClr val="00B0F0"/>
                </a:solidFill>
                <a:latin typeface="ff2"/>
              </a:rPr>
              <a:t>efectuar</a:t>
            </a:r>
            <a:r>
              <a:rPr lang="pt-PT" altLang="pt-PT" sz="2500" dirty="0">
                <a:solidFill>
                  <a:srgbClr val="00B0F0"/>
                </a:solidFill>
                <a:latin typeface="ff2"/>
              </a:rPr>
              <a:t> as </a:t>
            </a:r>
            <a:r>
              <a:rPr lang="pt-PT" altLang="pt-PT" sz="2500" dirty="0" err="1">
                <a:solidFill>
                  <a:srgbClr val="00B0F0"/>
                </a:solidFill>
                <a:latin typeface="ff2"/>
              </a:rPr>
              <a:t>correcções</a:t>
            </a:r>
            <a:r>
              <a:rPr lang="pt-PT" altLang="pt-PT" sz="2500" dirty="0">
                <a:solidFill>
                  <a:srgbClr val="00B0F0"/>
                </a:solidFill>
                <a:latin typeface="ff2"/>
              </a:rPr>
              <a:t> necessárias</a:t>
            </a:r>
            <a:r>
              <a:rPr lang="pt-PT" altLang="pt-PT" sz="2500" dirty="0">
                <a:solidFill>
                  <a:srgbClr val="000000"/>
                </a:solidFill>
                <a:latin typeface="ff2"/>
              </a:rPr>
              <a:t>.</a:t>
            </a:r>
          </a:p>
          <a:p>
            <a:pPr algn="just"/>
            <a:endParaRPr lang="pt-PT" altLang="pt-PT" sz="2500" dirty="0">
              <a:solidFill>
                <a:srgbClr val="000000"/>
              </a:solidFill>
              <a:latin typeface="ff2"/>
            </a:endParaRPr>
          </a:p>
          <a:p>
            <a:pPr algn="just"/>
            <a:r>
              <a:rPr lang="pt-PT" altLang="pt-PT" sz="2500" dirty="0">
                <a:solidFill>
                  <a:srgbClr val="000000"/>
                </a:solidFill>
                <a:latin typeface="ff2"/>
              </a:rPr>
              <a:t>Significa garantir a execução do planeado. </a:t>
            </a:r>
          </a:p>
          <a:p>
            <a:pPr algn="just"/>
            <a:endParaRPr lang="pt-PT" altLang="pt-PT" sz="2500" dirty="0">
              <a:solidFill>
                <a:srgbClr val="000000"/>
              </a:solidFill>
              <a:latin typeface="ff2"/>
            </a:endParaRPr>
          </a:p>
          <a:p>
            <a:pPr algn="just"/>
            <a:r>
              <a:rPr lang="pt-PT" altLang="pt-PT" sz="2500" dirty="0">
                <a:solidFill>
                  <a:srgbClr val="000000"/>
                </a:solidFill>
                <a:latin typeface="ff2"/>
              </a:rPr>
              <a:t>Com planeamento, </a:t>
            </a:r>
            <a:r>
              <a:rPr lang="pt-PT" altLang="pt-PT" sz="2500" dirty="0" err="1">
                <a:solidFill>
                  <a:srgbClr val="000000"/>
                </a:solidFill>
                <a:latin typeface="ff2"/>
              </a:rPr>
              <a:t>objectivos</a:t>
            </a:r>
            <a:r>
              <a:rPr lang="pt-PT" altLang="pt-PT" sz="2500" dirty="0">
                <a:solidFill>
                  <a:srgbClr val="000000"/>
                </a:solidFill>
                <a:latin typeface="ff2"/>
              </a:rPr>
              <a:t> e metas, uma organização definida e havendo capacidade de liderança, é necessário garantir o acompanhamento da </a:t>
            </a:r>
            <a:r>
              <a:rPr lang="pt-PT" altLang="pt-PT" sz="2500" dirty="0" err="1">
                <a:solidFill>
                  <a:srgbClr val="000000"/>
                </a:solidFill>
                <a:latin typeface="ff2"/>
              </a:rPr>
              <a:t>actividade</a:t>
            </a:r>
            <a:r>
              <a:rPr lang="pt-PT" altLang="pt-PT" sz="2500" dirty="0">
                <a:solidFill>
                  <a:srgbClr val="000000"/>
                </a:solidFill>
                <a:latin typeface="ff2"/>
              </a:rPr>
              <a:t>, </a:t>
            </a:r>
            <a:r>
              <a:rPr lang="pt-PT" altLang="pt-PT" sz="2500" dirty="0">
                <a:solidFill>
                  <a:srgbClr val="00B0F0"/>
                </a:solidFill>
                <a:latin typeface="ff2"/>
              </a:rPr>
              <a:t>garantindo que os </a:t>
            </a:r>
            <a:r>
              <a:rPr lang="pt-PT" altLang="pt-PT" sz="2500" dirty="0" err="1">
                <a:solidFill>
                  <a:srgbClr val="00B0F0"/>
                </a:solidFill>
                <a:latin typeface="ff2"/>
              </a:rPr>
              <a:t>objectivos</a:t>
            </a:r>
            <a:r>
              <a:rPr lang="pt-PT" altLang="pt-PT" sz="2500" dirty="0">
                <a:solidFill>
                  <a:srgbClr val="00B0F0"/>
                </a:solidFill>
                <a:latin typeface="ff2"/>
              </a:rPr>
              <a:t> definidos são atingidos e permitir a </a:t>
            </a:r>
            <a:r>
              <a:rPr lang="pt-PT" altLang="pt-PT" sz="2500" dirty="0" err="1">
                <a:solidFill>
                  <a:srgbClr val="00B0F0"/>
                </a:solidFill>
                <a:latin typeface="ff2"/>
              </a:rPr>
              <a:t>correcção</a:t>
            </a:r>
            <a:r>
              <a:rPr lang="pt-PT" altLang="pt-PT" sz="2500" dirty="0">
                <a:solidFill>
                  <a:srgbClr val="00B0F0"/>
                </a:solidFill>
                <a:latin typeface="ff2"/>
              </a:rPr>
              <a:t> de eventuais desvios</a:t>
            </a:r>
            <a:r>
              <a:rPr lang="pt-PT" altLang="pt-PT" sz="2500" dirty="0">
                <a:solidFill>
                  <a:srgbClr val="000000"/>
                </a:solidFill>
                <a:latin typeface="ff2"/>
              </a:rPr>
              <a:t>. Estas funções podem ser definidas separadamente mas deverão ser executadas em conjunto. </a:t>
            </a:r>
          </a:p>
          <a:p>
            <a:endParaRPr lang="pt-PT" altLang="pt-PT" dirty="0">
              <a:solidFill>
                <a:srgbClr val="000000"/>
              </a:solidFill>
              <a:latin typeface="ff2"/>
            </a:endParaRPr>
          </a:p>
          <a:p>
            <a:endParaRPr lang="pt-PT" altLang="pt-P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2">
            <a:extLst>
              <a:ext uri="{FF2B5EF4-FFF2-40B4-BE49-F238E27FC236}">
                <a16:creationId xmlns:a16="http://schemas.microsoft.com/office/drawing/2014/main" id="{25FD59ED-B107-08B2-37FC-065AC4AB8AF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412CCACE-9E68-4BD7-B882-A1F5F14258CE}" type="slidenum">
              <a:rPr lang="pt-PT" altLang="pt-PT" smtClean="0">
                <a:solidFill>
                  <a:schemeClr val="accent2"/>
                </a:solidFill>
              </a:rPr>
              <a:pPr/>
              <a:t>25</a:t>
            </a:fld>
            <a:endParaRPr lang="pt-PT" altLang="pt-PT">
              <a:solidFill>
                <a:schemeClr val="accent2"/>
              </a:solidFill>
            </a:endParaRPr>
          </a:p>
        </p:txBody>
      </p:sp>
      <p:sp>
        <p:nvSpPr>
          <p:cNvPr id="40965" name="TextBox 2">
            <a:extLst>
              <a:ext uri="{FF2B5EF4-FFF2-40B4-BE49-F238E27FC236}">
                <a16:creationId xmlns:a16="http://schemas.microsoft.com/office/drawing/2014/main" id="{074D9D5E-5261-6F41-7D7B-D96B93E1936C}"/>
              </a:ext>
            </a:extLst>
          </p:cNvPr>
          <p:cNvSpPr txBox="1">
            <a:spLocks noChangeArrowheads="1"/>
          </p:cNvSpPr>
          <p:nvPr/>
        </p:nvSpPr>
        <p:spPr bwMode="auto">
          <a:xfrm>
            <a:off x="446088" y="2198688"/>
            <a:ext cx="11299825" cy="2309812"/>
          </a:xfrm>
          <a:prstGeom prst="rect">
            <a:avLst/>
          </a:prstGeom>
          <a:solidFill>
            <a:schemeClr val="accent1">
              <a:lumMod val="75000"/>
            </a:schemeClr>
          </a:solidFill>
          <a:ln>
            <a:noFill/>
          </a:ln>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just">
              <a:defRPr/>
            </a:pPr>
            <a:r>
              <a:rPr lang="pt-PT" b="1" dirty="0">
                <a:latin typeface="Arial" panose="020B0604020202020204" pitchFamily="34" charset="0"/>
                <a:cs typeface="Arial" panose="020B0604020202020204" pitchFamily="34" charset="0"/>
              </a:rPr>
              <a:t>A finalidade do controle é assegurar que os resultados do que foi planeado, organizado e dirigido se</a:t>
            </a:r>
          </a:p>
          <a:p>
            <a:pPr algn="just">
              <a:defRPr/>
            </a:pPr>
            <a:r>
              <a:rPr lang="pt-PT" b="1" dirty="0">
                <a:latin typeface="Arial" panose="020B0604020202020204" pitchFamily="34" charset="0"/>
                <a:cs typeface="Arial" panose="020B0604020202020204" pitchFamily="34" charset="0"/>
              </a:rPr>
              <a:t>ajustem tanto quanto possível aos objectivos previamente estabelecidos. A essência do controle reside na </a:t>
            </a:r>
            <a:r>
              <a:rPr lang="pt-PT" b="1" dirty="0">
                <a:solidFill>
                  <a:srgbClr val="FF0000"/>
                </a:solidFill>
                <a:latin typeface="Arial" panose="020B0604020202020204" pitchFamily="34" charset="0"/>
                <a:cs typeface="Arial" panose="020B0604020202020204" pitchFamily="34" charset="0"/>
              </a:rPr>
              <a:t>verificação</a:t>
            </a:r>
            <a:r>
              <a:rPr lang="pt-PT" b="1" dirty="0">
                <a:latin typeface="Arial" panose="020B0604020202020204" pitchFamily="34" charset="0"/>
                <a:cs typeface="Arial" panose="020B0604020202020204" pitchFamily="34" charset="0"/>
              </a:rPr>
              <a:t>, ou seja, se a atividade controlada está ou não alcançando os objectivos ou </a:t>
            </a:r>
            <a:r>
              <a:rPr lang="pt-PT" b="1" dirty="0">
                <a:solidFill>
                  <a:srgbClr val="FF0000"/>
                </a:solidFill>
                <a:latin typeface="Arial" panose="020B0604020202020204" pitchFamily="34" charset="0"/>
                <a:cs typeface="Arial" panose="020B0604020202020204" pitchFamily="34" charset="0"/>
              </a:rPr>
              <a:t>resultados desejados</a:t>
            </a:r>
            <a:r>
              <a:rPr lang="pt-PT" b="1" dirty="0">
                <a:latin typeface="Arial" panose="020B0604020202020204" pitchFamily="34" charset="0"/>
                <a:cs typeface="Arial" panose="020B0604020202020204" pitchFamily="34" charset="0"/>
              </a:rPr>
              <a:t>. O controle consiste fundamentalmente em um processo que guia a atividade exercida para um fim previamente determinado. Como o processo, o controle apresenta fases que merecem explicação.</a:t>
            </a:r>
          </a:p>
          <a:p>
            <a:pPr>
              <a:defRPr/>
            </a:pPr>
            <a:endParaRPr lang="pt-PT" altLang="pt-PT" b="1" dirty="0">
              <a:solidFill>
                <a:srgbClr val="000000"/>
              </a:solidFill>
              <a:latin typeface="ff2"/>
            </a:endParaRPr>
          </a:p>
          <a:p>
            <a:pPr>
              <a:defRPr/>
            </a:pPr>
            <a:endParaRPr lang="pt-PT" altLang="pt-PT"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2">
            <a:extLst>
              <a:ext uri="{FF2B5EF4-FFF2-40B4-BE49-F238E27FC236}">
                <a16:creationId xmlns:a16="http://schemas.microsoft.com/office/drawing/2014/main" id="{6B112FA9-141A-145B-9C1A-470DFCBAD69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61D48588-B7F4-442E-B3BB-42A7EF7F3D72}" type="slidenum">
              <a:rPr lang="pt-PT" altLang="pt-PT" smtClean="0">
                <a:solidFill>
                  <a:schemeClr val="accent2"/>
                </a:solidFill>
              </a:rPr>
              <a:pPr/>
              <a:t>26</a:t>
            </a:fld>
            <a:endParaRPr lang="pt-PT" altLang="pt-PT">
              <a:solidFill>
                <a:schemeClr val="accent2"/>
              </a:solidFill>
            </a:endParaRPr>
          </a:p>
        </p:txBody>
      </p:sp>
      <p:sp>
        <p:nvSpPr>
          <p:cNvPr id="40965" name="TextBox 2">
            <a:extLst>
              <a:ext uri="{FF2B5EF4-FFF2-40B4-BE49-F238E27FC236}">
                <a16:creationId xmlns:a16="http://schemas.microsoft.com/office/drawing/2014/main" id="{3D41A032-C083-7663-DF43-FE62C2673236}"/>
              </a:ext>
            </a:extLst>
          </p:cNvPr>
          <p:cNvSpPr txBox="1">
            <a:spLocks noChangeArrowheads="1"/>
          </p:cNvSpPr>
          <p:nvPr/>
        </p:nvSpPr>
        <p:spPr bwMode="auto">
          <a:xfrm>
            <a:off x="465138" y="750888"/>
            <a:ext cx="11301412" cy="5632450"/>
          </a:xfrm>
          <a:prstGeom prst="rect">
            <a:avLst/>
          </a:prstGeom>
          <a:noFill/>
          <a:ln>
            <a:noFill/>
          </a:ln>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defRPr/>
            </a:pPr>
            <a:r>
              <a:rPr lang="pt-PT" b="1" u="sng" dirty="0">
                <a:latin typeface="Arial" panose="020B0604020202020204" pitchFamily="34" charset="0"/>
                <a:cs typeface="Arial" panose="020B0604020202020204" pitchFamily="34" charset="0"/>
              </a:rPr>
              <a:t>Fases do controle</a:t>
            </a:r>
          </a:p>
          <a:p>
            <a:pPr>
              <a:defRPr/>
            </a:pPr>
            <a:endParaRPr lang="pt-PT" b="1" dirty="0">
              <a:latin typeface="Arial" panose="020B0604020202020204" pitchFamily="34" charset="0"/>
              <a:cs typeface="Arial" panose="020B0604020202020204" pitchFamily="34" charset="0"/>
            </a:endParaRPr>
          </a:p>
          <a:p>
            <a:pPr algn="just">
              <a:defRPr/>
            </a:pPr>
            <a:r>
              <a:rPr lang="pt-PT" dirty="0">
                <a:latin typeface="Arial" panose="020B0604020202020204" pitchFamily="34" charset="0"/>
                <a:cs typeface="Arial" panose="020B0604020202020204" pitchFamily="34" charset="0"/>
              </a:rPr>
              <a:t>O controle é um processo cíclico composto de quatro fases:</a:t>
            </a:r>
          </a:p>
          <a:p>
            <a:pPr algn="just">
              <a:defRPr/>
            </a:pPr>
            <a:endParaRPr lang="pt-PT" b="1" dirty="0">
              <a:latin typeface="Arial" panose="020B0604020202020204" pitchFamily="34" charset="0"/>
              <a:cs typeface="Arial" panose="020B0604020202020204" pitchFamily="34" charset="0"/>
            </a:endParaRPr>
          </a:p>
          <a:p>
            <a:pPr marL="342900" indent="-342900" algn="just">
              <a:buFontTx/>
              <a:buAutoNum type="arabicPeriod"/>
              <a:defRPr/>
            </a:pPr>
            <a:r>
              <a:rPr lang="pt-PT" b="1" dirty="0">
                <a:latin typeface="Arial" panose="020B0604020202020204" pitchFamily="34" charset="0"/>
                <a:cs typeface="Arial" panose="020B0604020202020204" pitchFamily="34" charset="0"/>
              </a:rPr>
              <a:t>Estabelecimento de padrões ou critérios: </a:t>
            </a:r>
            <a:r>
              <a:rPr lang="pt-PT" dirty="0">
                <a:latin typeface="Arial" panose="020B0604020202020204" pitchFamily="34" charset="0"/>
                <a:cs typeface="Arial" panose="020B0604020202020204" pitchFamily="34" charset="0"/>
              </a:rPr>
              <a:t>os padrões representam o desempenho desejado, e os critérios, as normas que guiam as decisões. São balizamentos que proporcionam meios para se estabelecer o que se deve fazer e qual o desempenho ou resultado a ser aceito como normal ou desejável. Constituem os objectivos que o controle deve assegurar ou manter. Os padrões podem ser expressos em tempo, dinheiro, qualidade, unidades físicas, custos ou por meio de índices. A Administração Científica preocupou-se em desenvolver técnicas capazes de proporcionar </a:t>
            </a:r>
            <a:r>
              <a:rPr lang="pt-PT" dirty="0">
                <a:solidFill>
                  <a:srgbClr val="92D050"/>
                </a:solidFill>
                <a:latin typeface="Arial" panose="020B0604020202020204" pitchFamily="34" charset="0"/>
                <a:cs typeface="Arial" panose="020B0604020202020204" pitchFamily="34" charset="0"/>
              </a:rPr>
              <a:t>bons padrões</a:t>
            </a:r>
            <a:r>
              <a:rPr lang="pt-PT" dirty="0">
                <a:latin typeface="Arial" panose="020B0604020202020204" pitchFamily="34" charset="0"/>
                <a:cs typeface="Arial" panose="020B0604020202020204" pitchFamily="34" charset="0"/>
              </a:rPr>
              <a:t>, como o tempo-padrão no estudo dos tempos e movimentos. </a:t>
            </a:r>
            <a:r>
              <a:rPr lang="pt-PT" dirty="0">
                <a:solidFill>
                  <a:srgbClr val="92D050"/>
                </a:solidFill>
                <a:latin typeface="Arial" panose="020B0604020202020204" pitchFamily="34" charset="0"/>
                <a:cs typeface="Arial" panose="020B0604020202020204" pitchFamily="34" charset="0"/>
              </a:rPr>
              <a:t>O custo-padrão, os padrões de qualidade e os padrões de volume de produção são exemplos de padrões ou critérios</a:t>
            </a:r>
            <a:r>
              <a:rPr lang="pt-PT" dirty="0">
                <a:latin typeface="Arial" panose="020B0604020202020204" pitchFamily="34" charset="0"/>
                <a:cs typeface="Arial" panose="020B0604020202020204" pitchFamily="34" charset="0"/>
              </a:rPr>
              <a:t>.</a:t>
            </a:r>
          </a:p>
          <a:p>
            <a:pPr algn="just">
              <a:defRPr/>
            </a:pPr>
            <a:endParaRPr lang="pt-PT" dirty="0">
              <a:latin typeface="Arial" panose="020B0604020202020204" pitchFamily="34" charset="0"/>
              <a:cs typeface="Arial" panose="020B0604020202020204" pitchFamily="34" charset="0"/>
            </a:endParaRPr>
          </a:p>
          <a:p>
            <a:pPr algn="just">
              <a:defRPr/>
            </a:pPr>
            <a:r>
              <a:rPr lang="pt-PT" b="1" dirty="0">
                <a:latin typeface="Arial" panose="020B0604020202020204" pitchFamily="34" charset="0"/>
                <a:cs typeface="Arial" panose="020B0604020202020204" pitchFamily="34" charset="0"/>
              </a:rPr>
              <a:t>2. Observação do desempenho: </a:t>
            </a:r>
            <a:r>
              <a:rPr lang="pt-PT" dirty="0">
                <a:latin typeface="Arial" panose="020B0604020202020204" pitchFamily="34" charset="0"/>
                <a:cs typeface="Arial" panose="020B0604020202020204" pitchFamily="34" charset="0"/>
              </a:rPr>
              <a:t>para controlar um desempenho, deve-se pelo menos conhecer algo a respeito dele. O processo de controle atua no sentido de ajustar as operações a determinados padrões previamente estabelecidos e funciona de acordo com a informação que recebe. A observação ou verificação do desempenho ou do resultado busca </a:t>
            </a:r>
            <a:r>
              <a:rPr lang="pt-PT" dirty="0">
                <a:solidFill>
                  <a:srgbClr val="92D050"/>
                </a:solidFill>
                <a:latin typeface="Arial" panose="020B0604020202020204" pitchFamily="34" charset="0"/>
                <a:cs typeface="Arial" panose="020B0604020202020204" pitchFamily="34" charset="0"/>
              </a:rPr>
              <a:t>obter informação precisa a respeito daquilo que está sendo controlado</a:t>
            </a:r>
            <a:r>
              <a:rPr lang="pt-PT" dirty="0">
                <a:latin typeface="Arial" panose="020B0604020202020204" pitchFamily="34" charset="0"/>
                <a:cs typeface="Arial" panose="020B0604020202020204" pitchFamily="34" charset="0"/>
              </a:rPr>
              <a:t>.</a:t>
            </a:r>
          </a:p>
          <a:p>
            <a:pPr>
              <a:defRPr/>
            </a:pPr>
            <a:endParaRPr lang="pt-PT" altLang="pt-PT" dirty="0">
              <a:solidFill>
                <a:srgbClr val="000000"/>
              </a:solidFill>
              <a:latin typeface="ff2"/>
            </a:endParaRPr>
          </a:p>
          <a:p>
            <a:pPr>
              <a:defRPr/>
            </a:pPr>
            <a:endParaRPr lang="pt-PT" altLang="pt-PT"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2">
            <a:extLst>
              <a:ext uri="{FF2B5EF4-FFF2-40B4-BE49-F238E27FC236}">
                <a16:creationId xmlns:a16="http://schemas.microsoft.com/office/drawing/2014/main" id="{2F63C9D0-D3FE-DBDF-EC6A-B9E8DB97D49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6E7B24DE-FF80-4BE8-8D7A-29B579E01086}" type="slidenum">
              <a:rPr lang="pt-PT" altLang="pt-PT" smtClean="0">
                <a:solidFill>
                  <a:schemeClr val="accent2"/>
                </a:solidFill>
              </a:rPr>
              <a:pPr/>
              <a:t>27</a:t>
            </a:fld>
            <a:endParaRPr lang="pt-PT" altLang="pt-PT">
              <a:solidFill>
                <a:schemeClr val="accent2"/>
              </a:solidFill>
            </a:endParaRPr>
          </a:p>
        </p:txBody>
      </p:sp>
      <p:sp>
        <p:nvSpPr>
          <p:cNvPr id="71684" name="TextBox 2">
            <a:extLst>
              <a:ext uri="{FF2B5EF4-FFF2-40B4-BE49-F238E27FC236}">
                <a16:creationId xmlns:a16="http://schemas.microsoft.com/office/drawing/2014/main" id="{8AC067FF-B43C-C3B3-523F-111933E2386F}"/>
              </a:ext>
            </a:extLst>
          </p:cNvPr>
          <p:cNvSpPr txBox="1">
            <a:spLocks noChangeArrowheads="1"/>
          </p:cNvSpPr>
          <p:nvPr/>
        </p:nvSpPr>
        <p:spPr bwMode="auto">
          <a:xfrm>
            <a:off x="351631" y="134937"/>
            <a:ext cx="11299825"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just">
              <a:lnSpc>
                <a:spcPct val="150000"/>
              </a:lnSpc>
            </a:pPr>
            <a:r>
              <a:rPr lang="pt-PT" altLang="pt-PT" b="1" dirty="0">
                <a:latin typeface="Arial" panose="020B0604020202020204" pitchFamily="34" charset="0"/>
                <a:cs typeface="Arial" panose="020B0604020202020204" pitchFamily="34" charset="0"/>
              </a:rPr>
              <a:t>3. Comparação do desempenho com o padrão estabelecido: </a:t>
            </a:r>
            <a:r>
              <a:rPr lang="pt-PT" altLang="pt-PT" dirty="0">
                <a:latin typeface="Arial" panose="020B0604020202020204" pitchFamily="34" charset="0"/>
                <a:cs typeface="Arial" panose="020B0604020202020204" pitchFamily="34" charset="0"/>
              </a:rPr>
              <a:t>toda atividade proporciona algum tipo de </a:t>
            </a:r>
            <a:r>
              <a:rPr lang="pt-PT" altLang="pt-PT" dirty="0">
                <a:solidFill>
                  <a:srgbClr val="92D050"/>
                </a:solidFill>
                <a:latin typeface="Arial" panose="020B0604020202020204" pitchFamily="34" charset="0"/>
                <a:cs typeface="Arial" panose="020B0604020202020204" pitchFamily="34" charset="0"/>
              </a:rPr>
              <a:t>variação, erro ou desvio</a:t>
            </a:r>
            <a:r>
              <a:rPr lang="pt-PT" altLang="pt-PT" dirty="0">
                <a:latin typeface="Arial" panose="020B0604020202020204" pitchFamily="34" charset="0"/>
                <a:cs typeface="Arial" panose="020B0604020202020204" pitchFamily="34" charset="0"/>
              </a:rPr>
              <a:t>. É importante </a:t>
            </a:r>
            <a:r>
              <a:rPr lang="pt-PT" altLang="pt-PT" dirty="0">
                <a:solidFill>
                  <a:srgbClr val="92D050"/>
                </a:solidFill>
                <a:latin typeface="Arial" panose="020B0604020202020204" pitchFamily="34" charset="0"/>
                <a:cs typeface="Arial" panose="020B0604020202020204" pitchFamily="34" charset="0"/>
              </a:rPr>
              <a:t>determinar os limites dentro dos quais essa variação será aceita como normal ou desejável</a:t>
            </a:r>
            <a:r>
              <a:rPr lang="pt-PT" altLang="pt-PT" dirty="0">
                <a:latin typeface="Arial" panose="020B0604020202020204" pitchFamily="34" charset="0"/>
                <a:cs typeface="Arial" panose="020B0604020202020204" pitchFamily="34" charset="0"/>
              </a:rPr>
              <a:t>. Nem toda variação exige correções, mas apenas aquelas </a:t>
            </a:r>
            <a:r>
              <a:rPr lang="pt-PT" altLang="pt-PT" dirty="0">
                <a:solidFill>
                  <a:srgbClr val="FF0000"/>
                </a:solidFill>
                <a:latin typeface="Arial" panose="020B0604020202020204" pitchFamily="34" charset="0"/>
                <a:cs typeface="Arial" panose="020B0604020202020204" pitchFamily="34" charset="0"/>
              </a:rPr>
              <a:t>que ultrapassam os limites da normalidade</a:t>
            </a:r>
            <a:r>
              <a:rPr lang="pt-PT" altLang="pt-PT" dirty="0">
                <a:latin typeface="Arial" panose="020B0604020202020204" pitchFamily="34" charset="0"/>
                <a:cs typeface="Arial" panose="020B0604020202020204" pitchFamily="34" charset="0"/>
              </a:rPr>
              <a:t>. O controle separa o que é </a:t>
            </a:r>
            <a:r>
              <a:rPr lang="pt-PT" altLang="pt-PT" dirty="0" err="1">
                <a:latin typeface="Arial" panose="020B0604020202020204" pitchFamily="34" charset="0"/>
                <a:cs typeface="Arial" panose="020B0604020202020204" pitchFamily="34" charset="0"/>
              </a:rPr>
              <a:t>excepcional</a:t>
            </a:r>
            <a:r>
              <a:rPr lang="pt-PT" altLang="pt-PT" dirty="0">
                <a:latin typeface="Arial" panose="020B0604020202020204" pitchFamily="34" charset="0"/>
                <a:cs typeface="Arial" panose="020B0604020202020204" pitchFamily="34" charset="0"/>
              </a:rPr>
              <a:t>, para que a correção se concentre unicamente nas exceções ou desvios. Para tanto, o desempenho deve ser comparado com o padrão para verificar eventuais desvios ou variações. A comparação do desempenho com o padrão estabelecido geralmente é feita por meio de gráficos, relatórios, índices, percentagens, medidas estatísticas, etc. Esses meios de apresentação supõem técnicas à disposição do controle para que haja maior informação sobre aquilo que deve ser controlado.</a:t>
            </a:r>
          </a:p>
          <a:p>
            <a:pPr algn="just">
              <a:lnSpc>
                <a:spcPct val="150000"/>
              </a:lnSpc>
            </a:pPr>
            <a:endParaRPr lang="pt-PT" altLang="pt-PT" dirty="0">
              <a:latin typeface="Arial" panose="020B0604020202020204" pitchFamily="34" charset="0"/>
              <a:cs typeface="Arial" panose="020B0604020202020204" pitchFamily="34" charset="0"/>
            </a:endParaRPr>
          </a:p>
          <a:p>
            <a:pPr algn="just">
              <a:lnSpc>
                <a:spcPct val="150000"/>
              </a:lnSpc>
            </a:pPr>
            <a:r>
              <a:rPr lang="pt-PT" altLang="pt-PT" b="1" dirty="0">
                <a:latin typeface="Arial" panose="020B0604020202020204" pitchFamily="34" charset="0"/>
                <a:cs typeface="Arial" panose="020B0604020202020204" pitchFamily="34" charset="0"/>
              </a:rPr>
              <a:t>4. Ação corretiva: </a:t>
            </a:r>
            <a:r>
              <a:rPr lang="pt-PT" altLang="pt-PT" dirty="0">
                <a:latin typeface="Arial" panose="020B0604020202020204" pitchFamily="34" charset="0"/>
                <a:cs typeface="Arial" panose="020B0604020202020204" pitchFamily="34" charset="0"/>
              </a:rPr>
              <a:t>o </a:t>
            </a:r>
            <a:r>
              <a:rPr lang="pt-PT" altLang="pt-PT" dirty="0" err="1">
                <a:latin typeface="Arial" panose="020B0604020202020204" pitchFamily="34" charset="0"/>
                <a:cs typeface="Arial" panose="020B0604020202020204" pitchFamily="34" charset="0"/>
              </a:rPr>
              <a:t>objectivos</a:t>
            </a:r>
            <a:r>
              <a:rPr lang="pt-PT" altLang="pt-PT" dirty="0">
                <a:latin typeface="Arial" panose="020B0604020202020204" pitchFamily="34" charset="0"/>
                <a:cs typeface="Arial" panose="020B0604020202020204" pitchFamily="34" charset="0"/>
              </a:rPr>
              <a:t> do controle é </a:t>
            </a:r>
            <a:r>
              <a:rPr lang="pt-PT" altLang="pt-PT" dirty="0">
                <a:solidFill>
                  <a:srgbClr val="92D050"/>
                </a:solidFill>
                <a:latin typeface="Arial" panose="020B0604020202020204" pitchFamily="34" charset="0"/>
                <a:cs typeface="Arial" panose="020B0604020202020204" pitchFamily="34" charset="0"/>
              </a:rPr>
              <a:t>manter as operações dentro dos padrões estabelecidos, para que os </a:t>
            </a:r>
            <a:r>
              <a:rPr lang="pt-PT" altLang="pt-PT" dirty="0" err="1">
                <a:solidFill>
                  <a:srgbClr val="92D050"/>
                </a:solidFill>
                <a:latin typeface="Arial" panose="020B0604020202020204" pitchFamily="34" charset="0"/>
                <a:cs typeface="Arial" panose="020B0604020202020204" pitchFamily="34" charset="0"/>
              </a:rPr>
              <a:t>objectivos</a:t>
            </a:r>
            <a:r>
              <a:rPr lang="pt-PT" altLang="pt-PT" dirty="0">
                <a:solidFill>
                  <a:srgbClr val="92D050"/>
                </a:solidFill>
                <a:latin typeface="Arial" panose="020B0604020202020204" pitchFamily="34" charset="0"/>
                <a:cs typeface="Arial" panose="020B0604020202020204" pitchFamily="34" charset="0"/>
              </a:rPr>
              <a:t> sejam alcançados da melhor maneira</a:t>
            </a:r>
            <a:r>
              <a:rPr lang="pt-PT" altLang="pt-PT" dirty="0">
                <a:latin typeface="Arial" panose="020B0604020202020204" pitchFamily="34" charset="0"/>
                <a:cs typeface="Arial" panose="020B0604020202020204" pitchFamily="34" charset="0"/>
              </a:rPr>
              <a:t>. Assim, as variações, erros ou desvios devem ser corrigidos para que as operações sejam normalizadas. A ação corretiva visa a fazer tudo de acordo com o que se pretendia inicialmente.</a:t>
            </a:r>
            <a:endParaRPr lang="pt-PT" altLang="pt-PT" dirty="0">
              <a:solidFill>
                <a:srgbClr val="000000"/>
              </a:solidFill>
              <a:latin typeface="Arial" panose="020B0604020202020204" pitchFamily="34" charset="0"/>
              <a:cs typeface="Arial" panose="020B0604020202020204" pitchFamily="34" charset="0"/>
            </a:endParaRPr>
          </a:p>
          <a:p>
            <a:endParaRPr lang="pt-PT" altLang="pt-PT"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2">
            <a:extLst>
              <a:ext uri="{FF2B5EF4-FFF2-40B4-BE49-F238E27FC236}">
                <a16:creationId xmlns:a16="http://schemas.microsoft.com/office/drawing/2014/main" id="{C987C81F-921D-2615-B8E7-1059FF086EB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F88DAEA9-0599-47FB-B262-2A72DC65BEA0}" type="slidenum">
              <a:rPr lang="pt-PT" altLang="pt-PT" smtClean="0">
                <a:solidFill>
                  <a:schemeClr val="accent2"/>
                </a:solidFill>
              </a:rPr>
              <a:pPr/>
              <a:t>28</a:t>
            </a:fld>
            <a:endParaRPr lang="pt-PT" altLang="pt-PT">
              <a:solidFill>
                <a:schemeClr val="accent2"/>
              </a:solidFill>
            </a:endParaRPr>
          </a:p>
        </p:txBody>
      </p:sp>
      <p:pic>
        <p:nvPicPr>
          <p:cNvPr id="72708" name="Picture 2" descr="Diagram&#10;&#10;Description automatically generated">
            <a:extLst>
              <a:ext uri="{FF2B5EF4-FFF2-40B4-BE49-F238E27FC236}">
                <a16:creationId xmlns:a16="http://schemas.microsoft.com/office/drawing/2014/main" id="{EBCFAADC-9CB7-A61D-E12C-BCC34EDB73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1763" y="1716088"/>
            <a:ext cx="7791450" cy="409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9" name="TextBox 3">
            <a:extLst>
              <a:ext uri="{FF2B5EF4-FFF2-40B4-BE49-F238E27FC236}">
                <a16:creationId xmlns:a16="http://schemas.microsoft.com/office/drawing/2014/main" id="{D76BEFC6-B183-B300-E244-6BB23C19AB4E}"/>
              </a:ext>
            </a:extLst>
          </p:cNvPr>
          <p:cNvSpPr txBox="1">
            <a:spLocks noChangeArrowheads="1"/>
          </p:cNvSpPr>
          <p:nvPr/>
        </p:nvSpPr>
        <p:spPr bwMode="auto">
          <a:xfrm>
            <a:off x="552450" y="698500"/>
            <a:ext cx="5934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pt-PT" altLang="pt-PT" b="1" u="sng"/>
              <a:t>Exemplo de tipos de padrões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2">
            <a:extLst>
              <a:ext uri="{FF2B5EF4-FFF2-40B4-BE49-F238E27FC236}">
                <a16:creationId xmlns:a16="http://schemas.microsoft.com/office/drawing/2014/main" id="{2C48E178-D660-D261-E7FF-11F7AFBC909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EC0F06C3-C76C-4851-90E8-05568CB4D39F}" type="slidenum">
              <a:rPr lang="pt-PT" altLang="pt-PT" smtClean="0">
                <a:solidFill>
                  <a:schemeClr val="accent2"/>
                </a:solidFill>
              </a:rPr>
              <a:pPr/>
              <a:t>29</a:t>
            </a:fld>
            <a:endParaRPr lang="pt-PT" altLang="pt-PT">
              <a:solidFill>
                <a:schemeClr val="accent2"/>
              </a:solidFill>
            </a:endParaRPr>
          </a:p>
        </p:txBody>
      </p:sp>
      <p:sp>
        <p:nvSpPr>
          <p:cNvPr id="73732" name="TextBox 6">
            <a:extLst>
              <a:ext uri="{FF2B5EF4-FFF2-40B4-BE49-F238E27FC236}">
                <a16:creationId xmlns:a16="http://schemas.microsoft.com/office/drawing/2014/main" id="{2022218A-B831-9BD2-A85A-76EC35BF5635}"/>
              </a:ext>
            </a:extLst>
          </p:cNvPr>
          <p:cNvSpPr txBox="1">
            <a:spLocks noChangeArrowheads="1"/>
          </p:cNvSpPr>
          <p:nvPr/>
        </p:nvSpPr>
        <p:spPr bwMode="auto">
          <a:xfrm>
            <a:off x="392113" y="692150"/>
            <a:ext cx="113823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pt-PT" altLang="pt-PT" sz="2400" b="1">
                <a:latin typeface="Lapidary333BT-Roman"/>
              </a:rPr>
              <a:t>Resumo: As funções administrativas e suas características</a:t>
            </a:r>
            <a:endParaRPr lang="pt-PT" altLang="pt-PT" sz="2400" b="1"/>
          </a:p>
        </p:txBody>
      </p:sp>
      <p:graphicFrame>
        <p:nvGraphicFramePr>
          <p:cNvPr id="3" name="Table 3">
            <a:extLst>
              <a:ext uri="{FF2B5EF4-FFF2-40B4-BE49-F238E27FC236}">
                <a16:creationId xmlns:a16="http://schemas.microsoft.com/office/drawing/2014/main" id="{612938E8-D42E-4C36-1595-A627F79A5380}"/>
              </a:ext>
            </a:extLst>
          </p:cNvPr>
          <p:cNvGraphicFramePr>
            <a:graphicFrameLocks noGrp="1"/>
          </p:cNvGraphicFramePr>
          <p:nvPr>
            <p:extLst>
              <p:ext uri="{D42A27DB-BD31-4B8C-83A1-F6EECF244321}">
                <p14:modId xmlns:p14="http://schemas.microsoft.com/office/powerpoint/2010/main" val="2488213096"/>
              </p:ext>
            </p:extLst>
          </p:nvPr>
        </p:nvGraphicFramePr>
        <p:xfrm>
          <a:off x="414338" y="1128713"/>
          <a:ext cx="11385549" cy="5100638"/>
        </p:xfrm>
        <a:graphic>
          <a:graphicData uri="http://schemas.openxmlformats.org/drawingml/2006/table">
            <a:tbl>
              <a:tblPr firstRow="1" bandRow="1">
                <a:tableStyleId>{5C22544A-7EE6-4342-B048-85BDC9FD1C3A}</a:tableStyleId>
              </a:tblPr>
              <a:tblGrid>
                <a:gridCol w="2848971">
                  <a:extLst>
                    <a:ext uri="{9D8B030D-6E8A-4147-A177-3AD203B41FA5}">
                      <a16:colId xmlns:a16="http://schemas.microsoft.com/office/drawing/2014/main" val="20000"/>
                    </a:ext>
                  </a:extLst>
                </a:gridCol>
                <a:gridCol w="2845526">
                  <a:extLst>
                    <a:ext uri="{9D8B030D-6E8A-4147-A177-3AD203B41FA5}">
                      <a16:colId xmlns:a16="http://schemas.microsoft.com/office/drawing/2014/main" val="20001"/>
                    </a:ext>
                  </a:extLst>
                </a:gridCol>
                <a:gridCol w="2845526">
                  <a:extLst>
                    <a:ext uri="{9D8B030D-6E8A-4147-A177-3AD203B41FA5}">
                      <a16:colId xmlns:a16="http://schemas.microsoft.com/office/drawing/2014/main" val="20002"/>
                    </a:ext>
                  </a:extLst>
                </a:gridCol>
                <a:gridCol w="2845526">
                  <a:extLst>
                    <a:ext uri="{9D8B030D-6E8A-4147-A177-3AD203B41FA5}">
                      <a16:colId xmlns:a16="http://schemas.microsoft.com/office/drawing/2014/main" val="20003"/>
                    </a:ext>
                  </a:extLst>
                </a:gridCol>
              </a:tblGrid>
              <a:tr h="370856">
                <a:tc>
                  <a:txBody>
                    <a:bodyPr/>
                    <a:lstStyle/>
                    <a:p>
                      <a:pPr algn="ctr"/>
                      <a:r>
                        <a:rPr lang="pt-PT" sz="1800" b="1" i="0" u="none" strike="noStrike" kern="1200" baseline="0" dirty="0">
                          <a:solidFill>
                            <a:schemeClr val="tx1"/>
                          </a:solidFill>
                          <a:latin typeface="+mn-lt"/>
                          <a:ea typeface="+mn-ea"/>
                          <a:cs typeface="+mn-cs"/>
                        </a:rPr>
                        <a:t>Planeamento</a:t>
                      </a:r>
                      <a:endParaRPr lang="pt-PT" sz="1800" b="1" dirty="0">
                        <a:solidFill>
                          <a:schemeClr val="tx1"/>
                        </a:solidFill>
                      </a:endParaRPr>
                    </a:p>
                  </a:txBody>
                  <a:tcPr marL="91433" marR="91433" marT="45722" marB="45722"/>
                </a:tc>
                <a:tc>
                  <a:txBody>
                    <a:bodyPr/>
                    <a:lstStyle/>
                    <a:p>
                      <a:pPr algn="ctr"/>
                      <a:r>
                        <a:rPr lang="pt-PT" sz="1800" b="1" i="0" u="none" strike="noStrike" kern="1200" baseline="0" dirty="0">
                          <a:solidFill>
                            <a:schemeClr val="tx1"/>
                          </a:solidFill>
                          <a:latin typeface="+mn-lt"/>
                          <a:ea typeface="+mn-ea"/>
                          <a:cs typeface="+mn-cs"/>
                        </a:rPr>
                        <a:t>Organização</a:t>
                      </a:r>
                      <a:endParaRPr lang="pt-PT" sz="1800" b="1" dirty="0">
                        <a:solidFill>
                          <a:schemeClr val="tx1"/>
                        </a:solidFill>
                      </a:endParaRPr>
                    </a:p>
                  </a:txBody>
                  <a:tcPr marL="91433" marR="91433" marT="45722" marB="45722"/>
                </a:tc>
                <a:tc>
                  <a:txBody>
                    <a:bodyPr/>
                    <a:lstStyle/>
                    <a:p>
                      <a:pPr algn="ctr"/>
                      <a:r>
                        <a:rPr lang="pt-PT" sz="1800" b="1" i="0" u="none" strike="noStrike" kern="1200" baseline="0" dirty="0">
                          <a:solidFill>
                            <a:schemeClr val="tx1"/>
                          </a:solidFill>
                          <a:latin typeface="+mn-lt"/>
                          <a:ea typeface="+mn-ea"/>
                          <a:cs typeface="+mn-cs"/>
                        </a:rPr>
                        <a:t>Direção</a:t>
                      </a:r>
                      <a:endParaRPr lang="pt-PT" sz="1800" b="1" dirty="0">
                        <a:solidFill>
                          <a:schemeClr val="tx1"/>
                        </a:solidFill>
                      </a:endParaRPr>
                    </a:p>
                  </a:txBody>
                  <a:tcPr marL="91433" marR="91433" marT="45722" marB="45722"/>
                </a:tc>
                <a:tc>
                  <a:txBody>
                    <a:bodyPr/>
                    <a:lstStyle/>
                    <a:p>
                      <a:pPr algn="ctr"/>
                      <a:r>
                        <a:rPr lang="pt-PT" sz="1800" b="1" i="0" u="none" strike="noStrike" kern="1200" baseline="0" dirty="0">
                          <a:solidFill>
                            <a:schemeClr val="tx1"/>
                          </a:solidFill>
                          <a:latin typeface="+mn-lt"/>
                          <a:ea typeface="+mn-ea"/>
                          <a:cs typeface="+mn-cs"/>
                        </a:rPr>
                        <a:t>Controle</a:t>
                      </a:r>
                      <a:endParaRPr lang="pt-PT" sz="1800" b="1" dirty="0">
                        <a:solidFill>
                          <a:schemeClr val="tx1"/>
                        </a:solidFill>
                      </a:endParaRPr>
                    </a:p>
                  </a:txBody>
                  <a:tcPr marL="91433" marR="91433" marT="45722" marB="45722"/>
                </a:tc>
                <a:extLst>
                  <a:ext uri="{0D108BD9-81ED-4DB2-BD59-A6C34878D82A}">
                    <a16:rowId xmlns:a16="http://schemas.microsoft.com/office/drawing/2014/main" val="10000"/>
                  </a:ext>
                </a:extLst>
              </a:tr>
              <a:tr h="822996">
                <a:tc>
                  <a:txBody>
                    <a:bodyPr/>
                    <a:lstStyle/>
                    <a:p>
                      <a:r>
                        <a:rPr lang="pt-PT" sz="1500" b="0" i="0" u="none" strike="noStrike" kern="1200" baseline="0" dirty="0">
                          <a:solidFill>
                            <a:schemeClr val="dk1"/>
                          </a:solidFill>
                          <a:latin typeface="+mn-lt"/>
                          <a:ea typeface="+mn-ea"/>
                          <a:cs typeface="+mn-cs"/>
                        </a:rPr>
                        <a:t>Definir a missão</a:t>
                      </a:r>
                      <a:endParaRPr lang="pt-PT" sz="1500" dirty="0"/>
                    </a:p>
                  </a:txBody>
                  <a:tcPr marL="91433" marR="91433" marT="45722" marB="45722"/>
                </a:tc>
                <a:tc>
                  <a:txBody>
                    <a:bodyPr/>
                    <a:lstStyle/>
                    <a:p>
                      <a:r>
                        <a:rPr lang="pt-PT" sz="1500" b="0" i="0" u="none" strike="noStrike" kern="1200" baseline="0" dirty="0">
                          <a:solidFill>
                            <a:schemeClr val="dk1"/>
                          </a:solidFill>
                          <a:latin typeface="+mn-lt"/>
                          <a:ea typeface="+mn-ea"/>
                          <a:cs typeface="+mn-cs"/>
                        </a:rPr>
                        <a:t>Delinear cargos e tarefas específicas</a:t>
                      </a:r>
                      <a:endParaRPr lang="pt-PT" sz="1500" dirty="0"/>
                    </a:p>
                  </a:txBody>
                  <a:tcPr marL="91433" marR="91433" marT="45722" marB="45722"/>
                </a:tc>
                <a:tc>
                  <a:txBody>
                    <a:bodyPr/>
                    <a:lstStyle/>
                    <a:p>
                      <a:r>
                        <a:rPr lang="pt-PT" sz="1500" dirty="0"/>
                        <a:t>Designar as pessoas</a:t>
                      </a:r>
                    </a:p>
                  </a:txBody>
                  <a:tcPr marL="91433" marR="91433" marT="45722" marB="45722"/>
                </a:tc>
                <a:tc>
                  <a:txBody>
                    <a:bodyPr/>
                    <a:lstStyle/>
                    <a:p>
                      <a:r>
                        <a:rPr lang="pt-PT" sz="1500" dirty="0"/>
                        <a:t>Definir padrões</a:t>
                      </a:r>
                    </a:p>
                  </a:txBody>
                  <a:tcPr marL="91433" marR="91433" marT="45722" marB="45722"/>
                </a:tc>
                <a:extLst>
                  <a:ext uri="{0D108BD9-81ED-4DB2-BD59-A6C34878D82A}">
                    <a16:rowId xmlns:a16="http://schemas.microsoft.com/office/drawing/2014/main" val="10001"/>
                  </a:ext>
                </a:extLst>
              </a:tr>
              <a:tr h="579146">
                <a:tc>
                  <a:txBody>
                    <a:bodyPr/>
                    <a:lstStyle/>
                    <a:p>
                      <a:r>
                        <a:rPr lang="pt-PT" sz="1500" dirty="0"/>
                        <a:t>Formular os objectivos organizacionais</a:t>
                      </a:r>
                    </a:p>
                  </a:txBody>
                  <a:tcPr marL="91433" marR="91433" marT="45722" marB="45722"/>
                </a:tc>
                <a:tc>
                  <a:txBody>
                    <a:bodyPr/>
                    <a:lstStyle/>
                    <a:p>
                      <a:r>
                        <a:rPr lang="pt-PT" sz="1500" b="0" i="0" u="none" strike="noStrike" kern="1200" baseline="0" dirty="0">
                          <a:solidFill>
                            <a:schemeClr val="dk1"/>
                          </a:solidFill>
                          <a:latin typeface="+mn-lt"/>
                          <a:ea typeface="+mn-ea"/>
                          <a:cs typeface="+mn-cs"/>
                        </a:rPr>
                        <a:t>Criar estrutura organizacional</a:t>
                      </a:r>
                      <a:endParaRPr lang="pt-PT" sz="1500" dirty="0"/>
                    </a:p>
                  </a:txBody>
                  <a:tcPr marL="91433" marR="91433" marT="45722" marB="45722"/>
                </a:tc>
                <a:tc>
                  <a:txBody>
                    <a:bodyPr/>
                    <a:lstStyle/>
                    <a:p>
                      <a:r>
                        <a:rPr lang="pt-PT" sz="1500" dirty="0"/>
                        <a:t>Coordenar esforços</a:t>
                      </a:r>
                    </a:p>
                  </a:txBody>
                  <a:tcPr marL="91433" marR="91433" marT="45722" marB="45722"/>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t-PT" sz="1500" b="0" i="0" u="none" strike="noStrike" kern="1200" baseline="0" dirty="0">
                          <a:solidFill>
                            <a:schemeClr val="dk1"/>
                          </a:solidFill>
                          <a:latin typeface="+mn-lt"/>
                          <a:ea typeface="+mn-ea"/>
                          <a:cs typeface="+mn-cs"/>
                        </a:rPr>
                        <a:t>Estabelecer comparação do desempenho </a:t>
                      </a:r>
                      <a:r>
                        <a:rPr lang="pt-PT" sz="1500" b="0" i="0" u="none" strike="noStrike" kern="1200" baseline="0" dirty="0" err="1">
                          <a:solidFill>
                            <a:schemeClr val="dk1"/>
                          </a:solidFill>
                          <a:latin typeface="+mn-lt"/>
                          <a:ea typeface="+mn-ea"/>
                          <a:cs typeface="+mn-cs"/>
                        </a:rPr>
                        <a:t>org</a:t>
                      </a:r>
                      <a:r>
                        <a:rPr lang="pt-PT" sz="1500" b="0" i="0" u="none" strike="noStrike" kern="1200" baseline="0" dirty="0">
                          <a:solidFill>
                            <a:schemeClr val="dk1"/>
                          </a:solidFill>
                          <a:latin typeface="+mn-lt"/>
                          <a:ea typeface="+mn-ea"/>
                          <a:cs typeface="+mn-cs"/>
                        </a:rPr>
                        <a:t>. com os padrões</a:t>
                      </a:r>
                      <a:endParaRPr lang="pt-PT" sz="1500" dirty="0"/>
                    </a:p>
                  </a:txBody>
                  <a:tcPr marL="91433" marR="91433" marT="45722" marB="45722"/>
                </a:tc>
                <a:extLst>
                  <a:ext uri="{0D108BD9-81ED-4DB2-BD59-A6C34878D82A}">
                    <a16:rowId xmlns:a16="http://schemas.microsoft.com/office/drawing/2014/main" val="10002"/>
                  </a:ext>
                </a:extLst>
              </a:tr>
              <a:tr h="822996">
                <a:tc>
                  <a:txBody>
                    <a:bodyPr/>
                    <a:lstStyle/>
                    <a:p>
                      <a:r>
                        <a:rPr lang="pt-PT" sz="1500" b="0" i="0" u="none" strike="noStrike" kern="1200" baseline="0" dirty="0">
                          <a:solidFill>
                            <a:schemeClr val="dk1"/>
                          </a:solidFill>
                          <a:latin typeface="+mn-lt"/>
                          <a:ea typeface="+mn-ea"/>
                          <a:cs typeface="+mn-cs"/>
                        </a:rPr>
                        <a:t>Definir os planos e estratégias para alcance dos </a:t>
                      </a:r>
                      <a:r>
                        <a:rPr lang="pt-PT" sz="1500" b="0" i="0" u="none" strike="noStrike" kern="1200" baseline="0" dirty="0" err="1">
                          <a:solidFill>
                            <a:schemeClr val="dk1"/>
                          </a:solidFill>
                          <a:latin typeface="+mn-lt"/>
                          <a:ea typeface="+mn-ea"/>
                          <a:cs typeface="+mn-cs"/>
                        </a:rPr>
                        <a:t>objectivos</a:t>
                      </a:r>
                      <a:r>
                        <a:rPr lang="pt-PT" sz="1500" b="0" i="0" u="none" strike="noStrike" kern="1200" baseline="0" dirty="0">
                          <a:solidFill>
                            <a:schemeClr val="dk1"/>
                          </a:solidFill>
                          <a:latin typeface="+mn-lt"/>
                          <a:ea typeface="+mn-ea"/>
                          <a:cs typeface="+mn-cs"/>
                        </a:rPr>
                        <a:t> Organizacionais</a:t>
                      </a:r>
                      <a:endParaRPr lang="pt-PT" sz="1500" dirty="0"/>
                    </a:p>
                  </a:txBody>
                  <a:tcPr marL="91433" marR="91433" marT="45722" marB="45722"/>
                </a:tc>
                <a:tc>
                  <a:txBody>
                    <a:bodyPr/>
                    <a:lstStyle/>
                    <a:p>
                      <a:r>
                        <a:rPr lang="pt-PT" sz="1500" b="0" i="0" u="none" strike="noStrike" kern="1200" baseline="0" dirty="0">
                          <a:solidFill>
                            <a:schemeClr val="dk1"/>
                          </a:solidFill>
                          <a:latin typeface="+mn-lt"/>
                          <a:ea typeface="+mn-ea"/>
                          <a:cs typeface="+mn-cs"/>
                        </a:rPr>
                        <a:t>Definir posição de </a:t>
                      </a:r>
                      <a:r>
                        <a:rPr lang="pt-PT" sz="1500" b="0" i="1" u="none" strike="noStrike" kern="1200" baseline="0" dirty="0">
                          <a:solidFill>
                            <a:schemeClr val="dk1"/>
                          </a:solidFill>
                          <a:latin typeface="+mn-lt"/>
                          <a:ea typeface="+mn-ea"/>
                          <a:cs typeface="+mn-cs"/>
                        </a:rPr>
                        <a:t>staff</a:t>
                      </a:r>
                      <a:endParaRPr lang="pt-PT" sz="1500" dirty="0"/>
                    </a:p>
                  </a:txBody>
                  <a:tcPr marL="91433" marR="91433" marT="45722" marB="45722"/>
                </a:tc>
                <a:tc>
                  <a:txBody>
                    <a:bodyPr/>
                    <a:lstStyle/>
                    <a:p>
                      <a:r>
                        <a:rPr lang="pt-PT" sz="1500" b="0" i="0" u="none" strike="noStrike" kern="1200" baseline="0" dirty="0">
                          <a:solidFill>
                            <a:schemeClr val="dk1"/>
                          </a:solidFill>
                          <a:latin typeface="+mn-lt"/>
                          <a:ea typeface="+mn-ea"/>
                          <a:cs typeface="+mn-cs"/>
                        </a:rPr>
                        <a:t>Estabelecer comunicação com os trabalhadores</a:t>
                      </a:r>
                      <a:endParaRPr lang="pt-PT" sz="1500" dirty="0"/>
                    </a:p>
                  </a:txBody>
                  <a:tcPr marL="91433" marR="91433" marT="45722" marB="45722"/>
                </a:tc>
                <a:tc>
                  <a:txBody>
                    <a:bodyPr/>
                    <a:lstStyle/>
                    <a:p>
                      <a:r>
                        <a:rPr lang="pt-PT" sz="1500" b="0" i="0" u="none" strike="noStrike" kern="1200" baseline="0" dirty="0">
                          <a:solidFill>
                            <a:schemeClr val="dk1"/>
                          </a:solidFill>
                          <a:latin typeface="+mn-lt"/>
                          <a:ea typeface="+mn-ea"/>
                          <a:cs typeface="+mn-cs"/>
                        </a:rPr>
                        <a:t>Avaliar o desempenho </a:t>
                      </a:r>
                      <a:r>
                        <a:rPr lang="pt-PT" sz="1500" b="0" i="0" u="none" strike="noStrike" kern="1200" baseline="0" dirty="0" err="1">
                          <a:solidFill>
                            <a:schemeClr val="dk1"/>
                          </a:solidFill>
                          <a:latin typeface="+mn-lt"/>
                          <a:ea typeface="+mn-ea"/>
                          <a:cs typeface="+mn-cs"/>
                        </a:rPr>
                        <a:t>org</a:t>
                      </a:r>
                      <a:r>
                        <a:rPr lang="pt-PT" sz="1500" b="0" i="0" u="none" strike="noStrike" kern="1200" baseline="0" dirty="0">
                          <a:solidFill>
                            <a:schemeClr val="dk1"/>
                          </a:solidFill>
                          <a:latin typeface="+mn-lt"/>
                          <a:ea typeface="+mn-ea"/>
                          <a:cs typeface="+mn-cs"/>
                        </a:rPr>
                        <a:t>. com os padrões</a:t>
                      </a:r>
                      <a:endParaRPr lang="pt-PT" sz="1500" dirty="0"/>
                    </a:p>
                  </a:txBody>
                  <a:tcPr marL="91433" marR="91433" marT="45722" marB="45722"/>
                </a:tc>
                <a:extLst>
                  <a:ext uri="{0D108BD9-81ED-4DB2-BD59-A6C34878D82A}">
                    <a16:rowId xmlns:a16="http://schemas.microsoft.com/office/drawing/2014/main" val="10003"/>
                  </a:ext>
                </a:extLst>
              </a:tr>
              <a:tr h="777321">
                <a:tc>
                  <a:txBody>
                    <a:bodyPr/>
                    <a:lstStyle/>
                    <a:p>
                      <a:r>
                        <a:rPr lang="pt-PT" sz="1500" b="0" i="0" u="none" strike="noStrike" kern="1200" baseline="0" dirty="0">
                          <a:solidFill>
                            <a:schemeClr val="dk1"/>
                          </a:solidFill>
                          <a:latin typeface="+mn-lt"/>
                          <a:ea typeface="+mn-ea"/>
                          <a:cs typeface="+mn-cs"/>
                        </a:rPr>
                        <a:t>Determinar as necessidades de recursos</a:t>
                      </a:r>
                      <a:endParaRPr lang="pt-PT" sz="1500" dirty="0"/>
                    </a:p>
                  </a:txBody>
                  <a:tcPr marL="91433" marR="91433" marT="45722" marB="45722"/>
                </a:tc>
                <a:tc>
                  <a:txBody>
                    <a:bodyPr/>
                    <a:lstStyle/>
                    <a:p>
                      <a:r>
                        <a:rPr lang="pt-PT" sz="1500" b="0" i="0" u="none" strike="noStrike" kern="1200" baseline="0" dirty="0">
                          <a:solidFill>
                            <a:schemeClr val="dk1"/>
                          </a:solidFill>
                          <a:latin typeface="+mn-lt"/>
                          <a:ea typeface="+mn-ea"/>
                          <a:cs typeface="+mn-cs"/>
                        </a:rPr>
                        <a:t>Coordenar as atividades de trabalho</a:t>
                      </a:r>
                      <a:endParaRPr lang="pt-PT" sz="1500" dirty="0"/>
                    </a:p>
                  </a:txBody>
                  <a:tcPr marL="91433" marR="91433" marT="45722" marB="45722"/>
                </a:tc>
                <a:tc>
                  <a:txBody>
                    <a:bodyPr/>
                    <a:lstStyle/>
                    <a:p>
                      <a:r>
                        <a:rPr lang="pt-PT" sz="1500" b="0" i="0" u="none" strike="noStrike" kern="1200" baseline="0" dirty="0">
                          <a:solidFill>
                            <a:schemeClr val="dk1"/>
                          </a:solidFill>
                          <a:latin typeface="+mn-lt"/>
                          <a:ea typeface="+mn-ea"/>
                          <a:cs typeface="+mn-cs"/>
                        </a:rPr>
                        <a:t>Apresentar solução dos conflitos</a:t>
                      </a:r>
                      <a:endParaRPr lang="pt-PT" sz="1500" dirty="0"/>
                    </a:p>
                  </a:txBody>
                  <a:tcPr marL="91433" marR="91433" marT="45722" marB="45722"/>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t-PT" sz="1500" b="0" i="0" u="none" strike="noStrike" kern="1200" baseline="0" dirty="0">
                          <a:solidFill>
                            <a:schemeClr val="dk1"/>
                          </a:solidFill>
                          <a:latin typeface="+mn-lt"/>
                          <a:ea typeface="+mn-ea"/>
                          <a:cs typeface="+mn-cs"/>
                        </a:rPr>
                        <a:t>Tomar as medidas necessárias para a melhoria do desempenho da organização ( acção </a:t>
                      </a:r>
                      <a:r>
                        <a:rPr lang="pt-PT" sz="1500" b="0" i="0" u="none" strike="noStrike" kern="1200" baseline="0" dirty="0" err="1">
                          <a:solidFill>
                            <a:schemeClr val="dk1"/>
                          </a:solidFill>
                          <a:latin typeface="+mn-lt"/>
                          <a:ea typeface="+mn-ea"/>
                          <a:cs typeface="+mn-cs"/>
                        </a:rPr>
                        <a:t>correctiva</a:t>
                      </a:r>
                      <a:r>
                        <a:rPr lang="pt-PT" sz="1500" b="0" i="0" u="none" strike="noStrike" kern="1200" baseline="0" dirty="0">
                          <a:solidFill>
                            <a:schemeClr val="dk1"/>
                          </a:solidFill>
                          <a:latin typeface="+mn-lt"/>
                          <a:ea typeface="+mn-ea"/>
                          <a:cs typeface="+mn-cs"/>
                        </a:rPr>
                        <a:t>)</a:t>
                      </a:r>
                      <a:endParaRPr lang="pt-PT" sz="1500" dirty="0"/>
                    </a:p>
                  </a:txBody>
                  <a:tcPr marL="91433" marR="91433" marT="45722" marB="45722"/>
                </a:tc>
                <a:extLst>
                  <a:ext uri="{0D108BD9-81ED-4DB2-BD59-A6C34878D82A}">
                    <a16:rowId xmlns:a16="http://schemas.microsoft.com/office/drawing/2014/main" val="10004"/>
                  </a:ext>
                </a:extLst>
              </a:tr>
              <a:tr h="57914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t-PT" sz="1500" dirty="0"/>
                        <a:t>Programar actividades</a:t>
                      </a:r>
                    </a:p>
                    <a:p>
                      <a:endParaRPr lang="pt-PT" sz="1500" dirty="0"/>
                    </a:p>
                  </a:txBody>
                  <a:tcPr marL="91433" marR="91433" marT="45722" marB="45722"/>
                </a:tc>
                <a:tc>
                  <a:txBody>
                    <a:bodyPr/>
                    <a:lstStyle/>
                    <a:p>
                      <a:r>
                        <a:rPr lang="pt-PT" sz="1500" b="0" i="0" u="none" strike="noStrike" kern="1200" baseline="0" dirty="0">
                          <a:solidFill>
                            <a:schemeClr val="dk1"/>
                          </a:solidFill>
                          <a:latin typeface="+mn-lt"/>
                          <a:ea typeface="+mn-ea"/>
                          <a:cs typeface="+mn-cs"/>
                        </a:rPr>
                        <a:t>Estabelecer políticas e procedimentos</a:t>
                      </a:r>
                      <a:endParaRPr lang="pt-PT" sz="1500" dirty="0"/>
                    </a:p>
                  </a:txBody>
                  <a:tcPr marL="91433" marR="91433" marT="45722" marB="45722"/>
                </a:tc>
                <a:tc>
                  <a:txBody>
                    <a:bodyPr/>
                    <a:lstStyle/>
                    <a:p>
                      <a:r>
                        <a:rPr lang="pt-PT" sz="1500" b="0" i="0" u="none" strike="noStrike" kern="1200" baseline="0" dirty="0">
                          <a:solidFill>
                            <a:schemeClr val="dk1"/>
                          </a:solidFill>
                          <a:latin typeface="+mn-lt"/>
                          <a:ea typeface="+mn-ea"/>
                          <a:cs typeface="+mn-cs"/>
                        </a:rPr>
                        <a:t>Gerir mudanças na organização</a:t>
                      </a:r>
                      <a:endParaRPr lang="pt-PT" sz="1500" dirty="0"/>
                    </a:p>
                  </a:txBody>
                  <a:tcPr marL="91433" marR="91433" marT="45722" marB="45722"/>
                </a:tc>
                <a:tc>
                  <a:txBody>
                    <a:bodyPr/>
                    <a:lstStyle/>
                    <a:p>
                      <a:endParaRPr lang="pt-PT" sz="1500" dirty="0"/>
                    </a:p>
                  </a:txBody>
                  <a:tcPr marL="91433" marR="91433" marT="45722" marB="45722"/>
                </a:tc>
                <a:extLst>
                  <a:ext uri="{0D108BD9-81ED-4DB2-BD59-A6C34878D82A}">
                    <a16:rowId xmlns:a16="http://schemas.microsoft.com/office/drawing/2014/main" val="10005"/>
                  </a:ext>
                </a:extLst>
              </a:tr>
              <a:tr h="777321">
                <a:tc>
                  <a:txBody>
                    <a:bodyPr/>
                    <a:lstStyle/>
                    <a:p>
                      <a:endParaRPr lang="pt-PT" sz="1500" dirty="0"/>
                    </a:p>
                  </a:txBody>
                  <a:tcPr marL="91433" marR="91433" marT="45722" marB="45722"/>
                </a:tc>
                <a:tc>
                  <a:txBody>
                    <a:bodyPr/>
                    <a:lstStyle/>
                    <a:p>
                      <a:r>
                        <a:rPr lang="pt-PT" sz="1500" b="0" i="0" u="none" strike="noStrike" kern="1200" baseline="0" dirty="0">
                          <a:solidFill>
                            <a:schemeClr val="dk1"/>
                          </a:solidFill>
                          <a:latin typeface="+mn-lt"/>
                          <a:ea typeface="+mn-ea"/>
                          <a:cs typeface="+mn-cs"/>
                        </a:rPr>
                        <a:t>Definir a alocação de recursos da Organização</a:t>
                      </a:r>
                      <a:endParaRPr lang="pt-PT" sz="1500" dirty="0"/>
                    </a:p>
                  </a:txBody>
                  <a:tcPr marL="91433" marR="91433" marT="45722" marB="45722"/>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t-PT" sz="1500" b="0" i="0" u="none" strike="noStrike" kern="1200" baseline="0" dirty="0">
                          <a:solidFill>
                            <a:schemeClr val="dk1"/>
                          </a:solidFill>
                          <a:latin typeface="+mn-lt"/>
                          <a:ea typeface="+mn-ea"/>
                          <a:cs typeface="+mn-cs"/>
                        </a:rPr>
                        <a:t>Orientar, motivar, e liderar as pessoas na realização de metas Organizacionais</a:t>
                      </a:r>
                      <a:endParaRPr lang="pt-PT" sz="1500" dirty="0"/>
                    </a:p>
                  </a:txBody>
                  <a:tcPr marL="91433" marR="91433" marT="45722" marB="45722"/>
                </a:tc>
                <a:tc>
                  <a:txBody>
                    <a:bodyPr/>
                    <a:lstStyle/>
                    <a:p>
                      <a:endParaRPr lang="pt-PT" sz="1500" dirty="0"/>
                    </a:p>
                  </a:txBody>
                  <a:tcPr marL="91433" marR="91433" marT="45722" marB="45722"/>
                </a:tc>
                <a:extLst>
                  <a:ext uri="{0D108BD9-81ED-4DB2-BD59-A6C34878D82A}">
                    <a16:rowId xmlns:a16="http://schemas.microsoft.com/office/drawing/2014/main" val="10006"/>
                  </a:ext>
                </a:extLst>
              </a:tr>
              <a:tr h="370856">
                <a:tc>
                  <a:txBody>
                    <a:bodyPr/>
                    <a:lstStyle/>
                    <a:p>
                      <a:r>
                        <a:rPr lang="pt-PT" sz="1500" dirty="0"/>
                        <a:t>Base de actuação: ideias</a:t>
                      </a:r>
                    </a:p>
                  </a:txBody>
                  <a:tcPr marL="91433" marR="91433" marT="45722" marB="45722"/>
                </a:tc>
                <a:tc>
                  <a:txBody>
                    <a:bodyPr/>
                    <a:lstStyle/>
                    <a:p>
                      <a:r>
                        <a:rPr lang="pt-PT" sz="1500" dirty="0"/>
                        <a:t>Base de actuação: Coisas</a:t>
                      </a:r>
                    </a:p>
                  </a:txBody>
                  <a:tcPr marL="91433" marR="91433" marT="45722" marB="45722"/>
                </a:tc>
                <a:tc>
                  <a:txBody>
                    <a:bodyPr/>
                    <a:lstStyle/>
                    <a:p>
                      <a:r>
                        <a:rPr lang="pt-PT" sz="1500" dirty="0"/>
                        <a:t>Base de actuação: pessoas</a:t>
                      </a:r>
                    </a:p>
                  </a:txBody>
                  <a:tcPr marL="91433" marR="91433" marT="45722" marB="45722"/>
                </a:tc>
                <a:tc>
                  <a:txBody>
                    <a:bodyPr/>
                    <a:lstStyle/>
                    <a:p>
                      <a:r>
                        <a:rPr lang="pt-PT" sz="1500" dirty="0"/>
                        <a:t>Base de actuação: Resultados</a:t>
                      </a:r>
                    </a:p>
                  </a:txBody>
                  <a:tcPr marL="91433" marR="91433" marT="45722" marB="45722"/>
                </a:tc>
                <a:extLst>
                  <a:ext uri="{0D108BD9-81ED-4DB2-BD59-A6C34878D82A}">
                    <a16:rowId xmlns:a16="http://schemas.microsoft.com/office/drawing/2014/main" val="10007"/>
                  </a:ext>
                </a:extLst>
              </a:tr>
            </a:tbl>
          </a:graphicData>
        </a:graphic>
      </p:graphicFrame>
      <p:sp>
        <p:nvSpPr>
          <p:cNvPr id="73780" name="TextBox 3">
            <a:extLst>
              <a:ext uri="{FF2B5EF4-FFF2-40B4-BE49-F238E27FC236}">
                <a16:creationId xmlns:a16="http://schemas.microsoft.com/office/drawing/2014/main" id="{C90D51E6-3322-4A90-0126-42703A96A25F}"/>
              </a:ext>
            </a:extLst>
          </p:cNvPr>
          <p:cNvSpPr txBox="1">
            <a:spLocks noChangeArrowheads="1"/>
          </p:cNvSpPr>
          <p:nvPr/>
        </p:nvSpPr>
        <p:spPr bwMode="auto">
          <a:xfrm>
            <a:off x="7262813" y="6264275"/>
            <a:ext cx="44338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r"/>
            <a:r>
              <a:rPr lang="pt-PT" altLang="pt-PT" sz="1000">
                <a:latin typeface="Lapidary333BT-Roman"/>
              </a:rPr>
              <a:t>Fonte: Adaptação do autor de SILVA, 2013, p. 10 e CHIAVENATO, 2014 p. 175.</a:t>
            </a:r>
            <a:endParaRPr lang="pt-PT" altLang="pt-PT" sz="1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Slide Number Placeholder 2">
            <a:extLst>
              <a:ext uri="{FF2B5EF4-FFF2-40B4-BE49-F238E27FC236}">
                <a16:creationId xmlns:a16="http://schemas.microsoft.com/office/drawing/2014/main" id="{961A6E84-2C4A-CA2C-D8D2-FB749CB4B4C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10F7ECAB-421E-4585-A49D-A70890E875CD}" type="slidenum">
              <a:rPr lang="pt-PT" altLang="pt-PT" smtClean="0">
                <a:solidFill>
                  <a:schemeClr val="accent2"/>
                </a:solidFill>
              </a:rPr>
              <a:pPr/>
              <a:t>3</a:t>
            </a:fld>
            <a:endParaRPr lang="pt-PT" altLang="pt-PT">
              <a:solidFill>
                <a:schemeClr val="accent2"/>
              </a:solidFill>
            </a:endParaRPr>
          </a:p>
        </p:txBody>
      </p:sp>
      <p:sp>
        <p:nvSpPr>
          <p:cNvPr id="48132" name="TextBox 3">
            <a:extLst>
              <a:ext uri="{FF2B5EF4-FFF2-40B4-BE49-F238E27FC236}">
                <a16:creationId xmlns:a16="http://schemas.microsoft.com/office/drawing/2014/main" id="{9C352693-5FFD-E0E8-4029-A61588DD2F27}"/>
              </a:ext>
            </a:extLst>
          </p:cNvPr>
          <p:cNvSpPr txBox="1">
            <a:spLocks noChangeArrowheads="1"/>
          </p:cNvSpPr>
          <p:nvPr/>
        </p:nvSpPr>
        <p:spPr bwMode="auto">
          <a:xfrm>
            <a:off x="819150" y="2630488"/>
            <a:ext cx="10895013"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ctr"/>
            <a:r>
              <a:rPr lang="pt-PT" altLang="pt-PT" sz="5000" b="1">
                <a:latin typeface="Arial" panose="020B0604020202020204" pitchFamily="34" charset="0"/>
                <a:cs typeface="Arial" panose="020B0604020202020204" pitchFamily="34" charset="0"/>
              </a:rPr>
              <a:t>Planeamento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2">
            <a:extLst>
              <a:ext uri="{FF2B5EF4-FFF2-40B4-BE49-F238E27FC236}">
                <a16:creationId xmlns:a16="http://schemas.microsoft.com/office/drawing/2014/main" id="{7811F597-75B9-497A-E6F5-84695930763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AAD2A2E3-1441-4AE2-A28D-D0953360F417}" type="slidenum">
              <a:rPr lang="pt-PT" altLang="pt-PT" smtClean="0">
                <a:solidFill>
                  <a:schemeClr val="accent2"/>
                </a:solidFill>
              </a:rPr>
              <a:pPr/>
              <a:t>4</a:t>
            </a:fld>
            <a:endParaRPr lang="pt-PT" altLang="pt-PT">
              <a:solidFill>
                <a:schemeClr val="accent2"/>
              </a:solidFill>
            </a:endParaRPr>
          </a:p>
        </p:txBody>
      </p:sp>
      <p:sp>
        <p:nvSpPr>
          <p:cNvPr id="49155" name="TextBox 3">
            <a:extLst>
              <a:ext uri="{FF2B5EF4-FFF2-40B4-BE49-F238E27FC236}">
                <a16:creationId xmlns:a16="http://schemas.microsoft.com/office/drawing/2014/main" id="{F123678C-FF41-8D57-C1D8-4613F88ED28B}"/>
              </a:ext>
            </a:extLst>
          </p:cNvPr>
          <p:cNvSpPr txBox="1">
            <a:spLocks noChangeArrowheads="1"/>
          </p:cNvSpPr>
          <p:nvPr/>
        </p:nvSpPr>
        <p:spPr bwMode="auto">
          <a:xfrm>
            <a:off x="419100" y="536575"/>
            <a:ext cx="11255375" cy="449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pt-PT" altLang="pt-PT" sz="2800" b="1" dirty="0">
                <a:solidFill>
                  <a:srgbClr val="000000"/>
                </a:solidFill>
                <a:latin typeface="ff3"/>
              </a:rPr>
              <a:t>Planeamento</a:t>
            </a:r>
          </a:p>
          <a:p>
            <a:endParaRPr lang="pt-PT" altLang="pt-PT" sz="2800" b="1" dirty="0">
              <a:solidFill>
                <a:srgbClr val="000000"/>
              </a:solidFill>
              <a:latin typeface="ff3"/>
            </a:endParaRPr>
          </a:p>
          <a:p>
            <a:pPr algn="just"/>
            <a:r>
              <a:rPr lang="pt-PT" altLang="pt-PT" sz="2300" dirty="0">
                <a:latin typeface="Arial" panose="020B0604020202020204" pitchFamily="34" charset="0"/>
                <a:cs typeface="Arial" panose="020B0604020202020204" pitchFamily="34" charset="0"/>
              </a:rPr>
              <a:t>Função responsável pela </a:t>
            </a:r>
            <a:r>
              <a:rPr lang="pt-PT" altLang="pt-PT" sz="2300" dirty="0">
                <a:solidFill>
                  <a:srgbClr val="00B050"/>
                </a:solidFill>
                <a:latin typeface="Arial" panose="020B0604020202020204" pitchFamily="34" charset="0"/>
                <a:cs typeface="Arial" panose="020B0604020202020204" pitchFamily="34" charset="0"/>
              </a:rPr>
              <a:t>determinação dos </a:t>
            </a:r>
            <a:r>
              <a:rPr lang="pt-PT" altLang="pt-PT" sz="2300" b="1" u="sng" dirty="0" err="1">
                <a:solidFill>
                  <a:srgbClr val="00B050"/>
                </a:solidFill>
                <a:latin typeface="Arial" panose="020B0604020202020204" pitchFamily="34" charset="0"/>
                <a:cs typeface="Arial" panose="020B0604020202020204" pitchFamily="34" charset="0"/>
              </a:rPr>
              <a:t>objectivos</a:t>
            </a:r>
            <a:r>
              <a:rPr lang="pt-PT" altLang="pt-PT" sz="2300" b="1" u="sng" dirty="0">
                <a:solidFill>
                  <a:srgbClr val="00B050"/>
                </a:solidFill>
                <a:latin typeface="Arial" panose="020B0604020202020204" pitchFamily="34" charset="0"/>
                <a:cs typeface="Arial" panose="020B0604020202020204" pitchFamily="34" charset="0"/>
              </a:rPr>
              <a:t>/metas</a:t>
            </a:r>
            <a:r>
              <a:rPr lang="pt-PT" altLang="pt-PT" sz="2300" dirty="0">
                <a:solidFill>
                  <a:srgbClr val="00B050"/>
                </a:solidFill>
                <a:latin typeface="Arial" panose="020B0604020202020204" pitchFamily="34" charset="0"/>
                <a:cs typeface="Arial" panose="020B0604020202020204" pitchFamily="34" charset="0"/>
              </a:rPr>
              <a:t>, a </a:t>
            </a:r>
            <a:r>
              <a:rPr lang="pt-PT" altLang="pt-PT" sz="2300" b="1" u="sng" dirty="0">
                <a:solidFill>
                  <a:srgbClr val="00B050"/>
                </a:solidFill>
                <a:latin typeface="Arial" panose="020B0604020202020204" pitchFamily="34" charset="0"/>
                <a:cs typeface="Arial" panose="020B0604020202020204" pitchFamily="34" charset="0"/>
              </a:rPr>
              <a:t>decisão</a:t>
            </a:r>
            <a:r>
              <a:rPr lang="pt-PT" altLang="pt-PT" sz="2300" dirty="0">
                <a:solidFill>
                  <a:srgbClr val="00B050"/>
                </a:solidFill>
                <a:latin typeface="Arial" panose="020B0604020202020204" pitchFamily="34" charset="0"/>
                <a:cs typeface="Arial" panose="020B0604020202020204" pitchFamily="34" charset="0"/>
              </a:rPr>
              <a:t> sobre as tarefas a realizar e a </a:t>
            </a:r>
            <a:r>
              <a:rPr lang="pt-PT" altLang="pt-PT" sz="2300" b="1" u="sng" dirty="0" err="1">
                <a:solidFill>
                  <a:srgbClr val="00B050"/>
                </a:solidFill>
                <a:latin typeface="Arial" panose="020B0604020202020204" pitchFamily="34" charset="0"/>
                <a:cs typeface="Arial" panose="020B0604020202020204" pitchFamily="34" charset="0"/>
              </a:rPr>
              <a:t>selecção</a:t>
            </a:r>
            <a:r>
              <a:rPr lang="pt-PT" altLang="pt-PT" sz="2300" dirty="0">
                <a:solidFill>
                  <a:srgbClr val="00B050"/>
                </a:solidFill>
                <a:latin typeface="Arial" panose="020B0604020202020204" pitchFamily="34" charset="0"/>
                <a:cs typeface="Arial" panose="020B0604020202020204" pitchFamily="34" charset="0"/>
              </a:rPr>
              <a:t> dos recursos</a:t>
            </a:r>
            <a:r>
              <a:rPr lang="pt-PT" altLang="pt-PT" sz="2300" dirty="0">
                <a:latin typeface="Arial" panose="020B0604020202020204" pitchFamily="34" charset="0"/>
                <a:cs typeface="Arial" panose="020B0604020202020204" pitchFamily="34" charset="0"/>
              </a:rPr>
              <a:t> (humanos, materiais, financeiros, informacionais e tecnológicos) necessários para atingir as metas/resultados delineados.</a:t>
            </a:r>
          </a:p>
          <a:p>
            <a:pPr algn="just"/>
            <a:endParaRPr lang="pt-PT" altLang="pt-PT" sz="2300" dirty="0">
              <a:latin typeface="Arial" panose="020B0604020202020204" pitchFamily="34" charset="0"/>
              <a:cs typeface="Arial" panose="020B0604020202020204" pitchFamily="34" charset="0"/>
            </a:endParaRPr>
          </a:p>
          <a:p>
            <a:pPr algn="just"/>
            <a:r>
              <a:rPr lang="pt-PT" altLang="pt-PT" sz="2300" dirty="0">
                <a:latin typeface="Arial" panose="020B0604020202020204" pitchFamily="34" charset="0"/>
                <a:cs typeface="Arial" panose="020B0604020202020204" pitchFamily="34" charset="0"/>
              </a:rPr>
              <a:t>O planeamento figura como a primeira função administrativa, por ser aquela que serve de </a:t>
            </a:r>
            <a:r>
              <a:rPr lang="pt-PT" altLang="pt-PT" sz="2300" dirty="0">
                <a:solidFill>
                  <a:srgbClr val="00B050"/>
                </a:solidFill>
                <a:latin typeface="Arial" panose="020B0604020202020204" pitchFamily="34" charset="0"/>
                <a:cs typeface="Arial" panose="020B0604020202020204" pitchFamily="34" charset="0"/>
              </a:rPr>
              <a:t>base para as demais funções</a:t>
            </a:r>
            <a:r>
              <a:rPr lang="pt-PT" altLang="pt-PT" sz="2300" dirty="0">
                <a:latin typeface="Arial" panose="020B0604020202020204" pitchFamily="34" charset="0"/>
                <a:cs typeface="Arial" panose="020B0604020202020204" pitchFamily="34" charset="0"/>
              </a:rPr>
              <a:t>. É a função administrativa que determina antecipadamente quais são os </a:t>
            </a:r>
            <a:r>
              <a:rPr lang="pt-PT" altLang="pt-PT" sz="2300" dirty="0" err="1">
                <a:latin typeface="Arial" panose="020B0604020202020204" pitchFamily="34" charset="0"/>
                <a:cs typeface="Arial" panose="020B0604020202020204" pitchFamily="34" charset="0"/>
              </a:rPr>
              <a:t>objectivoss</a:t>
            </a:r>
            <a:r>
              <a:rPr lang="pt-PT" altLang="pt-PT" sz="2300" dirty="0">
                <a:latin typeface="Arial" panose="020B0604020202020204" pitchFamily="34" charset="0"/>
                <a:cs typeface="Arial" panose="020B0604020202020204" pitchFamily="34" charset="0"/>
              </a:rPr>
              <a:t> a serem atingidos e como se deve fazer para alcançá-los. Trata-se, pois, de um modelo teórico para a </a:t>
            </a:r>
            <a:r>
              <a:rPr lang="pt-PT" altLang="pt-PT" sz="2300" dirty="0" err="1">
                <a:latin typeface="Arial" panose="020B0604020202020204" pitchFamily="34" charset="0"/>
                <a:cs typeface="Arial" panose="020B0604020202020204" pitchFamily="34" charset="0"/>
              </a:rPr>
              <a:t>acção</a:t>
            </a:r>
            <a:r>
              <a:rPr lang="pt-PT" altLang="pt-PT" sz="2300" dirty="0">
                <a:latin typeface="Arial" panose="020B0604020202020204" pitchFamily="34" charset="0"/>
                <a:cs typeface="Arial" panose="020B0604020202020204" pitchFamily="34" charset="0"/>
              </a:rPr>
              <a:t> futura.</a:t>
            </a:r>
          </a:p>
          <a:p>
            <a:pPr algn="just"/>
            <a:endParaRPr lang="pt-PT" altLang="pt-PT" sz="2300"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2">
            <a:extLst>
              <a:ext uri="{FF2B5EF4-FFF2-40B4-BE49-F238E27FC236}">
                <a16:creationId xmlns:a16="http://schemas.microsoft.com/office/drawing/2014/main" id="{56463089-91A3-4134-6BA5-A203E511C6E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EE60289C-849B-40D0-AE48-463464ADB299}" type="slidenum">
              <a:rPr lang="pt-PT" altLang="pt-PT" smtClean="0">
                <a:solidFill>
                  <a:schemeClr val="accent2"/>
                </a:solidFill>
              </a:rPr>
              <a:pPr/>
              <a:t>5</a:t>
            </a:fld>
            <a:endParaRPr lang="pt-PT" altLang="pt-PT">
              <a:solidFill>
                <a:schemeClr val="accent2"/>
              </a:solidFill>
            </a:endParaRPr>
          </a:p>
        </p:txBody>
      </p:sp>
      <p:sp>
        <p:nvSpPr>
          <p:cNvPr id="50179" name="TextBox 3">
            <a:extLst>
              <a:ext uri="{FF2B5EF4-FFF2-40B4-BE49-F238E27FC236}">
                <a16:creationId xmlns:a16="http://schemas.microsoft.com/office/drawing/2014/main" id="{CF94B198-F1DE-E96E-71AE-B8CE942C8791}"/>
              </a:ext>
            </a:extLst>
          </p:cNvPr>
          <p:cNvSpPr txBox="1">
            <a:spLocks noChangeArrowheads="1"/>
          </p:cNvSpPr>
          <p:nvPr/>
        </p:nvSpPr>
        <p:spPr bwMode="auto">
          <a:xfrm>
            <a:off x="406400" y="769938"/>
            <a:ext cx="113792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just"/>
            <a:r>
              <a:rPr lang="pt-PT" altLang="pt-PT" sz="2000" dirty="0">
                <a:latin typeface="Arial" panose="020B0604020202020204" pitchFamily="34" charset="0"/>
                <a:cs typeface="Arial" panose="020B0604020202020204" pitchFamily="34" charset="0"/>
              </a:rPr>
              <a:t>Começa com a determinação dos </a:t>
            </a:r>
            <a:r>
              <a:rPr lang="pt-PT" altLang="pt-PT" sz="2000" dirty="0" err="1">
                <a:latin typeface="Arial" panose="020B0604020202020204" pitchFamily="34" charset="0"/>
                <a:cs typeface="Arial" panose="020B0604020202020204" pitchFamily="34" charset="0"/>
              </a:rPr>
              <a:t>objectivos</a:t>
            </a:r>
            <a:r>
              <a:rPr lang="pt-PT" altLang="pt-PT" sz="2000" dirty="0">
                <a:latin typeface="Arial" panose="020B0604020202020204" pitchFamily="34" charset="0"/>
                <a:cs typeface="Arial" panose="020B0604020202020204" pitchFamily="34" charset="0"/>
              </a:rPr>
              <a:t> e detalha os planos necessários para atingi-los da melhor maneira possível. </a:t>
            </a:r>
            <a:r>
              <a:rPr lang="pt-PT" altLang="pt-PT" sz="2000" dirty="0">
                <a:solidFill>
                  <a:srgbClr val="00B050"/>
                </a:solidFill>
                <a:latin typeface="Arial" panose="020B0604020202020204" pitchFamily="34" charset="0"/>
                <a:cs typeface="Arial" panose="020B0604020202020204" pitchFamily="34" charset="0"/>
              </a:rPr>
              <a:t>Planear é definir os </a:t>
            </a:r>
            <a:r>
              <a:rPr lang="pt-PT" altLang="pt-PT" sz="2000" dirty="0" err="1">
                <a:solidFill>
                  <a:srgbClr val="00B050"/>
                </a:solidFill>
                <a:latin typeface="Arial" panose="020B0604020202020204" pitchFamily="34" charset="0"/>
                <a:cs typeface="Arial" panose="020B0604020202020204" pitchFamily="34" charset="0"/>
              </a:rPr>
              <a:t>objectivos</a:t>
            </a:r>
            <a:r>
              <a:rPr lang="pt-PT" altLang="pt-PT" sz="2000" dirty="0">
                <a:solidFill>
                  <a:srgbClr val="00B050"/>
                </a:solidFill>
                <a:latin typeface="Arial" panose="020B0604020202020204" pitchFamily="34" charset="0"/>
                <a:cs typeface="Arial" panose="020B0604020202020204" pitchFamily="34" charset="0"/>
              </a:rPr>
              <a:t> e escolher antecipadamente o melhor curso de ação para alcançá-los</a:t>
            </a:r>
            <a:r>
              <a:rPr lang="pt-PT" altLang="pt-PT" sz="2000" dirty="0">
                <a:latin typeface="Arial" panose="020B0604020202020204" pitchFamily="34" charset="0"/>
                <a:cs typeface="Arial" panose="020B0604020202020204" pitchFamily="34" charset="0"/>
              </a:rPr>
              <a:t>. O planeamento define aonde se pretende chegar, o que deve ser feito, quando, como e em que sequência.</a:t>
            </a:r>
          </a:p>
          <a:p>
            <a:pPr algn="just"/>
            <a:endParaRPr lang="pt-PT" altLang="pt-PT" sz="2000" dirty="0">
              <a:latin typeface="Arial" panose="020B0604020202020204" pitchFamily="34" charset="0"/>
              <a:cs typeface="Arial" panose="020B0604020202020204" pitchFamily="34" charset="0"/>
            </a:endParaRPr>
          </a:p>
          <a:p>
            <a:pPr algn="just"/>
            <a:r>
              <a:rPr lang="pt-PT" altLang="pt-PT" sz="2000" dirty="0">
                <a:latin typeface="Arial" panose="020B0604020202020204" pitchFamily="34" charset="0"/>
                <a:cs typeface="Arial" panose="020B0604020202020204" pitchFamily="34" charset="0"/>
              </a:rPr>
              <a:t>A fixação dos </a:t>
            </a:r>
            <a:r>
              <a:rPr lang="pt-PT" altLang="pt-PT" sz="2000" dirty="0" err="1">
                <a:latin typeface="Arial" panose="020B0604020202020204" pitchFamily="34" charset="0"/>
                <a:cs typeface="Arial" panose="020B0604020202020204" pitchFamily="34" charset="0"/>
              </a:rPr>
              <a:t>objectivos</a:t>
            </a:r>
            <a:r>
              <a:rPr lang="pt-PT" altLang="pt-PT" sz="2000" dirty="0">
                <a:latin typeface="Arial" panose="020B0604020202020204" pitchFamily="34" charset="0"/>
                <a:cs typeface="Arial" panose="020B0604020202020204" pitchFamily="34" charset="0"/>
              </a:rPr>
              <a:t> é a primeira coisa a ser feita: saber aonde se pretende chegar para saber exatamente como chegar até lá. </a:t>
            </a:r>
          </a:p>
          <a:p>
            <a:pPr algn="just"/>
            <a:endParaRPr lang="pt-PT" altLang="pt-PT" sz="2000" dirty="0">
              <a:latin typeface="Arial" panose="020B0604020202020204" pitchFamily="34" charset="0"/>
              <a:cs typeface="Arial" panose="020B0604020202020204" pitchFamily="34" charset="0"/>
            </a:endParaRPr>
          </a:p>
          <a:p>
            <a:pPr algn="just"/>
            <a:endParaRPr lang="pt-PT" altLang="pt-PT" sz="2000" dirty="0">
              <a:latin typeface="Arial" panose="020B0604020202020204" pitchFamily="34" charset="0"/>
              <a:cs typeface="Arial" panose="020B0604020202020204" pitchFamily="34" charset="0"/>
            </a:endParaRPr>
          </a:p>
          <a:p>
            <a:pPr algn="just"/>
            <a:endParaRPr lang="pt-PT" altLang="pt-PT" sz="2000" dirty="0">
              <a:latin typeface="Arial" panose="020B0604020202020204" pitchFamily="34" charset="0"/>
              <a:cs typeface="Arial" panose="020B0604020202020204" pitchFamily="34" charset="0"/>
            </a:endParaRPr>
          </a:p>
          <a:p>
            <a:pPr algn="just"/>
            <a:endParaRPr lang="pt-PT" altLang="pt-PT" sz="2000" dirty="0">
              <a:latin typeface="Arial" panose="020B0604020202020204" pitchFamily="34" charset="0"/>
              <a:cs typeface="Arial" panose="020B0604020202020204" pitchFamily="34" charset="0"/>
            </a:endParaRPr>
          </a:p>
          <a:p>
            <a:pPr algn="just"/>
            <a:endParaRPr lang="pt-PT" altLang="pt-PT" sz="2000" dirty="0">
              <a:latin typeface="Arial" panose="020B0604020202020204" pitchFamily="34" charset="0"/>
              <a:cs typeface="Arial" panose="020B0604020202020204" pitchFamily="34" charset="0"/>
            </a:endParaRPr>
          </a:p>
          <a:p>
            <a:pPr algn="just"/>
            <a:endParaRPr lang="pt-PT" altLang="pt-PT" sz="2000" dirty="0">
              <a:latin typeface="Arial" panose="020B0604020202020204" pitchFamily="34" charset="0"/>
              <a:cs typeface="Arial" panose="020B0604020202020204" pitchFamily="34" charset="0"/>
            </a:endParaRPr>
          </a:p>
          <a:p>
            <a:pPr algn="just"/>
            <a:endParaRPr lang="pt-PT" altLang="pt-PT" sz="2000" dirty="0">
              <a:latin typeface="Arial" panose="020B0604020202020204" pitchFamily="34" charset="0"/>
              <a:cs typeface="Arial" panose="020B0604020202020204" pitchFamily="34" charset="0"/>
            </a:endParaRPr>
          </a:p>
          <a:p>
            <a:pPr algn="just"/>
            <a:endParaRPr lang="pt-PT" altLang="pt-PT" sz="2000" dirty="0">
              <a:latin typeface="Arial" panose="020B0604020202020204" pitchFamily="34" charset="0"/>
              <a:cs typeface="Arial" panose="020B0604020202020204" pitchFamily="34" charset="0"/>
            </a:endParaRPr>
          </a:p>
          <a:p>
            <a:pPr algn="just"/>
            <a:endParaRPr lang="pt-PT" altLang="pt-PT" sz="2000" dirty="0">
              <a:latin typeface="Arial" panose="020B0604020202020204" pitchFamily="34" charset="0"/>
              <a:cs typeface="Arial" panose="020B0604020202020204" pitchFamily="34" charset="0"/>
            </a:endParaRPr>
          </a:p>
          <a:p>
            <a:pPr algn="just"/>
            <a:endParaRPr lang="pt-PT" altLang="pt-PT" sz="2000" dirty="0">
              <a:latin typeface="Arial" panose="020B0604020202020204" pitchFamily="34" charset="0"/>
              <a:cs typeface="Arial" panose="020B0604020202020204" pitchFamily="34" charset="0"/>
            </a:endParaRPr>
          </a:p>
        </p:txBody>
      </p:sp>
      <p:pic>
        <p:nvPicPr>
          <p:cNvPr id="50181" name="Picture 2" descr="Diagram&#10;&#10;Description automatically generated">
            <a:extLst>
              <a:ext uri="{FF2B5EF4-FFF2-40B4-BE49-F238E27FC236}">
                <a16:creationId xmlns:a16="http://schemas.microsoft.com/office/drawing/2014/main" id="{3F43D64F-3059-F537-A06C-AD43FB5D8C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4963" y="3517900"/>
            <a:ext cx="7448550" cy="2620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2">
            <a:extLst>
              <a:ext uri="{FF2B5EF4-FFF2-40B4-BE49-F238E27FC236}">
                <a16:creationId xmlns:a16="http://schemas.microsoft.com/office/drawing/2014/main" id="{3C2F55AF-DAB4-BF99-B140-2D06C23679F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0BBEA4B4-8F28-4B45-8882-0A2410F37D1C}" type="slidenum">
              <a:rPr lang="pt-PT" altLang="pt-PT" smtClean="0">
                <a:solidFill>
                  <a:schemeClr val="accent2"/>
                </a:solidFill>
              </a:rPr>
              <a:pPr/>
              <a:t>6</a:t>
            </a:fld>
            <a:endParaRPr lang="pt-PT" altLang="pt-PT">
              <a:solidFill>
                <a:schemeClr val="accent2"/>
              </a:solidFill>
            </a:endParaRPr>
          </a:p>
        </p:txBody>
      </p:sp>
      <p:sp>
        <p:nvSpPr>
          <p:cNvPr id="51203" name="TextBox 3">
            <a:extLst>
              <a:ext uri="{FF2B5EF4-FFF2-40B4-BE49-F238E27FC236}">
                <a16:creationId xmlns:a16="http://schemas.microsoft.com/office/drawing/2014/main" id="{0C46B670-DAA8-4B53-8358-0E02C1499E9F}"/>
              </a:ext>
            </a:extLst>
          </p:cNvPr>
          <p:cNvSpPr txBox="1">
            <a:spLocks noChangeArrowheads="1"/>
          </p:cNvSpPr>
          <p:nvPr/>
        </p:nvSpPr>
        <p:spPr bwMode="auto">
          <a:xfrm>
            <a:off x="130175" y="508000"/>
            <a:ext cx="11734800" cy="2521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just"/>
            <a:r>
              <a:rPr lang="pt-PT" altLang="pt-PT" dirty="0">
                <a:latin typeface="Arial" panose="020B0604020202020204" pitchFamily="34" charset="0"/>
                <a:cs typeface="Arial" panose="020B0604020202020204" pitchFamily="34" charset="0"/>
              </a:rPr>
              <a:t>De acordo com </a:t>
            </a:r>
            <a:r>
              <a:rPr lang="pt-PT" altLang="pt-PT" dirty="0" err="1">
                <a:latin typeface="Arial" panose="020B0604020202020204" pitchFamily="34" charset="0"/>
                <a:cs typeface="Arial" panose="020B0604020202020204" pitchFamily="34" charset="0"/>
              </a:rPr>
              <a:t>Chiavenato</a:t>
            </a:r>
            <a:r>
              <a:rPr lang="pt-PT" altLang="pt-PT" dirty="0">
                <a:latin typeface="Arial" panose="020B0604020202020204" pitchFamily="34" charset="0"/>
                <a:cs typeface="Arial" panose="020B0604020202020204" pitchFamily="34" charset="0"/>
              </a:rPr>
              <a:t> (2014) </a:t>
            </a:r>
            <a:r>
              <a:rPr lang="pt-PT" altLang="pt-PT" dirty="0" err="1">
                <a:solidFill>
                  <a:srgbClr val="1F1F1F"/>
                </a:solidFill>
                <a:latin typeface="Arial" panose="020B0604020202020204" pitchFamily="34" charset="0"/>
                <a:cs typeface="Arial" panose="020B0604020202020204" pitchFamily="34" charset="0"/>
              </a:rPr>
              <a:t>objectivos</a:t>
            </a:r>
            <a:r>
              <a:rPr lang="pt-PT" altLang="pt-PT" dirty="0">
                <a:solidFill>
                  <a:srgbClr val="1F1F1F"/>
                </a:solidFill>
                <a:latin typeface="Arial" panose="020B0604020202020204" pitchFamily="34" charset="0"/>
                <a:cs typeface="Arial" panose="020B0604020202020204" pitchFamily="34" charset="0"/>
              </a:rPr>
              <a:t> organizacionais são o fim desejado que a organização pretende atingir e que orientam o seu comportamento em relação ao futuro e ao ambiente interno e externo. </a:t>
            </a:r>
          </a:p>
          <a:p>
            <a:pPr algn="just"/>
            <a:endParaRPr lang="pt-PT" altLang="pt-PT" dirty="0">
              <a:solidFill>
                <a:srgbClr val="1F1F1F"/>
              </a:solidFill>
              <a:latin typeface="Arial" panose="020B0604020202020204" pitchFamily="34" charset="0"/>
              <a:cs typeface="Arial" panose="020B0604020202020204" pitchFamily="34" charset="0"/>
            </a:endParaRPr>
          </a:p>
          <a:p>
            <a:pPr algn="just"/>
            <a:r>
              <a:rPr lang="pt-PT" altLang="pt-PT" dirty="0">
                <a:latin typeface="Arial" panose="020B0604020202020204" pitchFamily="34" charset="0"/>
                <a:cs typeface="Arial" panose="020B0604020202020204" pitchFamily="34" charset="0"/>
              </a:rPr>
              <a:t>São alvos escolhidos que se pretende alcançar dentro de um certo período, aplicando determinados recursos disponíveis ou possíveis.</a:t>
            </a:r>
          </a:p>
          <a:p>
            <a:pPr algn="just"/>
            <a:endParaRPr lang="pt-PT" altLang="pt-PT" dirty="0">
              <a:latin typeface="Arial" panose="020B0604020202020204" pitchFamily="34" charset="0"/>
              <a:cs typeface="Arial" panose="020B0604020202020204" pitchFamily="34" charset="0"/>
            </a:endParaRPr>
          </a:p>
          <a:p>
            <a:pPr algn="just"/>
            <a:r>
              <a:rPr lang="pt-PT" altLang="pt-PT" sz="1700" dirty="0">
                <a:solidFill>
                  <a:srgbClr val="1F1F1F"/>
                </a:solidFill>
                <a:latin typeface="Arial" panose="020B0604020202020204" pitchFamily="34" charset="0"/>
                <a:cs typeface="Arial" panose="020B0604020202020204" pitchFamily="34" charset="0"/>
              </a:rPr>
              <a:t>Neste sentido os </a:t>
            </a:r>
            <a:r>
              <a:rPr lang="pt-PT" altLang="pt-PT" sz="1700" dirty="0" err="1">
                <a:solidFill>
                  <a:srgbClr val="1F1F1F"/>
                </a:solidFill>
                <a:latin typeface="Arial" panose="020B0604020202020204" pitchFamily="34" charset="0"/>
                <a:cs typeface="Arial" panose="020B0604020202020204" pitchFamily="34" charset="0"/>
              </a:rPr>
              <a:t>objectivos</a:t>
            </a:r>
            <a:r>
              <a:rPr lang="pt-PT" altLang="pt-PT" sz="1700" dirty="0">
                <a:solidFill>
                  <a:srgbClr val="1F1F1F"/>
                </a:solidFill>
                <a:latin typeface="Arial" panose="020B0604020202020204" pitchFamily="34" charset="0"/>
                <a:cs typeface="Arial" panose="020B0604020202020204" pitchFamily="34" charset="0"/>
              </a:rPr>
              <a:t> organizacionais são a razão de ser das organizações.</a:t>
            </a:r>
            <a:endParaRPr lang="pt-PT" altLang="pt-PT" sz="1700" dirty="0">
              <a:latin typeface="Arial" panose="020B0604020202020204" pitchFamily="34" charset="0"/>
              <a:cs typeface="Arial" panose="020B0604020202020204" pitchFamily="34" charset="0"/>
            </a:endParaRPr>
          </a:p>
          <a:p>
            <a:pPr>
              <a:lnSpc>
                <a:spcPct val="150000"/>
              </a:lnSpc>
            </a:pPr>
            <a:endParaRPr lang="pt-PT" altLang="pt-PT" sz="2500" dirty="0">
              <a:latin typeface="Arial" panose="020B0604020202020204" pitchFamily="34" charset="0"/>
              <a:cs typeface="Times New Roman" panose="02020603050405020304" pitchFamily="18" charset="0"/>
            </a:endParaRPr>
          </a:p>
        </p:txBody>
      </p:sp>
      <p:pic>
        <p:nvPicPr>
          <p:cNvPr id="51205" name="Picture 2" descr="Diagram&#10;&#10;Description automatically generated">
            <a:extLst>
              <a:ext uri="{FF2B5EF4-FFF2-40B4-BE49-F238E27FC236}">
                <a16:creationId xmlns:a16="http://schemas.microsoft.com/office/drawing/2014/main" id="{8E4D4FC8-CD95-DE0F-7364-7BA3A285DB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750" y="2417763"/>
            <a:ext cx="4689475" cy="401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6" name="TextBox 4">
            <a:extLst>
              <a:ext uri="{FF2B5EF4-FFF2-40B4-BE49-F238E27FC236}">
                <a16:creationId xmlns:a16="http://schemas.microsoft.com/office/drawing/2014/main" id="{2A420B96-5941-323F-7286-6542E979A5D3}"/>
              </a:ext>
            </a:extLst>
          </p:cNvPr>
          <p:cNvSpPr txBox="1">
            <a:spLocks noChangeArrowheads="1"/>
          </p:cNvSpPr>
          <p:nvPr/>
        </p:nvSpPr>
        <p:spPr bwMode="auto">
          <a:xfrm>
            <a:off x="4362450" y="2997200"/>
            <a:ext cx="27432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pt-PT" altLang="pt-PT" sz="1000"/>
              <a:t>Decidir entrada ou saída de mercados</a:t>
            </a:r>
          </a:p>
          <a:p>
            <a:r>
              <a:rPr lang="pt-PT" altLang="pt-PT" sz="1000"/>
              <a:t>Decidir metas de longo prazo</a:t>
            </a:r>
          </a:p>
          <a:p>
            <a:r>
              <a:rPr lang="pt-PT" altLang="pt-PT" sz="1000"/>
              <a:t>Decidir expansão ou não de participação de mercados</a:t>
            </a:r>
          </a:p>
          <a:p>
            <a:r>
              <a:rPr lang="pt-PT" altLang="pt-PT" sz="1000"/>
              <a:t>Decidir sobre volume de vendas do negócio</a:t>
            </a:r>
          </a:p>
        </p:txBody>
      </p:sp>
      <p:sp>
        <p:nvSpPr>
          <p:cNvPr id="51207" name="TextBox 6">
            <a:extLst>
              <a:ext uri="{FF2B5EF4-FFF2-40B4-BE49-F238E27FC236}">
                <a16:creationId xmlns:a16="http://schemas.microsoft.com/office/drawing/2014/main" id="{4A569CE1-862D-6668-EC15-0AB599CBE3A9}"/>
              </a:ext>
            </a:extLst>
          </p:cNvPr>
          <p:cNvSpPr txBox="1">
            <a:spLocks noChangeArrowheads="1"/>
          </p:cNvSpPr>
          <p:nvPr/>
        </p:nvSpPr>
        <p:spPr bwMode="auto">
          <a:xfrm>
            <a:off x="4702175" y="4486275"/>
            <a:ext cx="2276475"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pt-PT" altLang="pt-PT" sz="1000"/>
              <a:t>Projectar novos sites corporativos</a:t>
            </a:r>
          </a:p>
          <a:p>
            <a:r>
              <a:rPr lang="pt-PT" altLang="pt-PT" sz="1000"/>
              <a:t>Projectar nova carteira de produtos/serviços</a:t>
            </a:r>
          </a:p>
          <a:p>
            <a:r>
              <a:rPr lang="pt-PT" altLang="pt-PT" sz="1000"/>
              <a:t>Projectar planos de ampliação da carteira de clientes</a:t>
            </a:r>
          </a:p>
        </p:txBody>
      </p:sp>
      <p:sp>
        <p:nvSpPr>
          <p:cNvPr id="51208" name="TextBox 7">
            <a:extLst>
              <a:ext uri="{FF2B5EF4-FFF2-40B4-BE49-F238E27FC236}">
                <a16:creationId xmlns:a16="http://schemas.microsoft.com/office/drawing/2014/main" id="{626A7CA1-BF29-B778-B63F-8F879208B187}"/>
              </a:ext>
            </a:extLst>
          </p:cNvPr>
          <p:cNvSpPr txBox="1">
            <a:spLocks noChangeArrowheads="1"/>
          </p:cNvSpPr>
          <p:nvPr/>
        </p:nvSpPr>
        <p:spPr bwMode="auto">
          <a:xfrm>
            <a:off x="5099050" y="5691188"/>
            <a:ext cx="2079625"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pt-PT" altLang="pt-PT" sz="1000"/>
              <a:t>Executar:</a:t>
            </a:r>
          </a:p>
          <a:p>
            <a:r>
              <a:rPr lang="pt-PT" altLang="pt-PT" sz="1000"/>
              <a:t>Criação de planos  Gestão de stock de produtos</a:t>
            </a:r>
          </a:p>
          <a:p>
            <a:r>
              <a:rPr lang="pt-PT" altLang="pt-PT" sz="1000"/>
              <a:t>Venda ao cliente</a:t>
            </a:r>
          </a:p>
          <a:p>
            <a:endParaRPr lang="pt-PT" altLang="pt-PT"/>
          </a:p>
        </p:txBody>
      </p:sp>
      <p:pic>
        <p:nvPicPr>
          <p:cNvPr id="51209" name="Picture 9" descr="Diagram&#10;&#10;Description automatically generated">
            <a:extLst>
              <a:ext uri="{FF2B5EF4-FFF2-40B4-BE49-F238E27FC236}">
                <a16:creationId xmlns:a16="http://schemas.microsoft.com/office/drawing/2014/main" id="{41E9A9A9-4043-55A4-F24C-869C017CB4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1475" y="2795588"/>
            <a:ext cx="5143500" cy="369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10" name="TextBox 10">
            <a:extLst>
              <a:ext uri="{FF2B5EF4-FFF2-40B4-BE49-F238E27FC236}">
                <a16:creationId xmlns:a16="http://schemas.microsoft.com/office/drawing/2014/main" id="{A6D85E98-8CD7-E736-0462-74F0CC074C81}"/>
              </a:ext>
            </a:extLst>
          </p:cNvPr>
          <p:cNvSpPr txBox="1">
            <a:spLocks noChangeArrowheads="1"/>
          </p:cNvSpPr>
          <p:nvPr/>
        </p:nvSpPr>
        <p:spPr bwMode="auto">
          <a:xfrm>
            <a:off x="4356100" y="2613025"/>
            <a:ext cx="27035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pt-PT" altLang="pt-PT" sz="1000" b="1"/>
              <a:t>Exemplos de tipo de decisão: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2">
            <a:extLst>
              <a:ext uri="{FF2B5EF4-FFF2-40B4-BE49-F238E27FC236}">
                <a16:creationId xmlns:a16="http://schemas.microsoft.com/office/drawing/2014/main" id="{4A13DAC3-B733-12E5-CF2D-C5694576FDA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90B1A1B7-875F-4B53-B3CD-9EE422FC05D9}" type="slidenum">
              <a:rPr lang="pt-PT" altLang="pt-PT" smtClean="0">
                <a:solidFill>
                  <a:schemeClr val="accent2"/>
                </a:solidFill>
              </a:rPr>
              <a:pPr/>
              <a:t>7</a:t>
            </a:fld>
            <a:endParaRPr lang="pt-PT" altLang="pt-PT">
              <a:solidFill>
                <a:schemeClr val="accent2"/>
              </a:solidFill>
            </a:endParaRPr>
          </a:p>
        </p:txBody>
      </p:sp>
      <p:sp>
        <p:nvSpPr>
          <p:cNvPr id="4" name="TextBox 3">
            <a:extLst>
              <a:ext uri="{FF2B5EF4-FFF2-40B4-BE49-F238E27FC236}">
                <a16:creationId xmlns:a16="http://schemas.microsoft.com/office/drawing/2014/main" id="{B7C91FD1-0BFD-E874-08B4-C4E6C4B92859}"/>
              </a:ext>
            </a:extLst>
          </p:cNvPr>
          <p:cNvSpPr txBox="1"/>
          <p:nvPr/>
        </p:nvSpPr>
        <p:spPr>
          <a:xfrm>
            <a:off x="468313" y="585788"/>
            <a:ext cx="11255375" cy="5354637"/>
          </a:xfrm>
          <a:prstGeom prst="rect">
            <a:avLst/>
          </a:prstGeom>
          <a:noFill/>
        </p:spPr>
        <p:txBody>
          <a:bodyPr>
            <a:spAutoFit/>
          </a:bodyPr>
          <a:lstStyle/>
          <a:p>
            <a:pPr algn="just">
              <a:defRPr/>
            </a:pPr>
            <a:r>
              <a:rPr lang="pt-PT" b="1" dirty="0">
                <a:latin typeface="Arial" panose="020B0604020202020204" pitchFamily="34" charset="0"/>
                <a:cs typeface="Arial" panose="020B0604020202020204" pitchFamily="34" charset="0"/>
              </a:rPr>
              <a:t>Abrangência do planeamento</a:t>
            </a:r>
          </a:p>
          <a:p>
            <a:pPr algn="just">
              <a:defRPr/>
            </a:pPr>
            <a:endParaRPr lang="pt-PT" b="1" dirty="0">
              <a:latin typeface="Arial" panose="020B0604020202020204" pitchFamily="34" charset="0"/>
              <a:cs typeface="Arial" panose="020B0604020202020204" pitchFamily="34" charset="0"/>
            </a:endParaRPr>
          </a:p>
          <a:p>
            <a:pPr algn="just">
              <a:defRPr/>
            </a:pPr>
            <a:r>
              <a:rPr lang="pt-PT" dirty="0">
                <a:latin typeface="Arial" panose="020B0604020202020204" pitchFamily="34" charset="0"/>
                <a:cs typeface="Arial" panose="020B0604020202020204" pitchFamily="34" charset="0"/>
              </a:rPr>
              <a:t>Além da hierarquia de objectivos, existe também uma hierarquia do planeamento. Nesse sentido, existem três níveis distintos de planeamento: estratégico, tático e operacional.</a:t>
            </a:r>
          </a:p>
          <a:p>
            <a:pPr algn="just">
              <a:defRPr/>
            </a:pPr>
            <a:endParaRPr lang="pt-PT" b="1" dirty="0">
              <a:latin typeface="Arial" panose="020B0604020202020204" pitchFamily="34" charset="0"/>
              <a:cs typeface="Arial" panose="020B0604020202020204" pitchFamily="34" charset="0"/>
            </a:endParaRPr>
          </a:p>
          <a:p>
            <a:pPr algn="just">
              <a:defRPr/>
            </a:pPr>
            <a:r>
              <a:rPr lang="pt-PT" b="1" dirty="0">
                <a:latin typeface="Arial" panose="020B0604020202020204" pitchFamily="34" charset="0"/>
                <a:cs typeface="Arial" panose="020B0604020202020204" pitchFamily="34" charset="0"/>
              </a:rPr>
              <a:t>Planeamento estratégico</a:t>
            </a:r>
          </a:p>
          <a:p>
            <a:pPr algn="just">
              <a:defRPr/>
            </a:pPr>
            <a:r>
              <a:rPr lang="pt-PT" dirty="0">
                <a:latin typeface="Arial" panose="020B0604020202020204" pitchFamily="34" charset="0"/>
                <a:cs typeface="Arial" panose="020B0604020202020204" pitchFamily="34" charset="0"/>
              </a:rPr>
              <a:t>É o planeamento mais amplo e abrange toda a organização. Suas características são:</a:t>
            </a:r>
          </a:p>
          <a:p>
            <a:pPr marL="285750" indent="-285750" algn="just">
              <a:buFont typeface="Arial" panose="020B0604020202020204" pitchFamily="34" charset="0"/>
              <a:buChar char="•"/>
              <a:defRPr/>
            </a:pPr>
            <a:r>
              <a:rPr lang="pt-PT" dirty="0">
                <a:latin typeface="Arial" panose="020B0604020202020204" pitchFamily="34" charset="0"/>
                <a:cs typeface="Arial" panose="020B0604020202020204" pitchFamily="34" charset="0"/>
              </a:rPr>
              <a:t>Projetado para o longo prazo, tendo seus efeitos e consequências estendidos a vários anos pela frente.</a:t>
            </a:r>
          </a:p>
          <a:p>
            <a:pPr marL="285750" indent="-285750" algn="just">
              <a:buFont typeface="Arial" panose="020B0604020202020204" pitchFamily="34" charset="0"/>
              <a:buChar char="•"/>
              <a:defRPr/>
            </a:pPr>
            <a:r>
              <a:rPr lang="pt-PT" dirty="0">
                <a:latin typeface="Arial" panose="020B0604020202020204" pitchFamily="34" charset="0"/>
                <a:cs typeface="Arial" panose="020B0604020202020204" pitchFamily="34" charset="0"/>
              </a:rPr>
              <a:t>Envolve a empresa como uma totalidade, abrange todos os recursos e áreas de atividade, e preocupa-se em atingir os objectivos em nível organizacional.</a:t>
            </a:r>
          </a:p>
          <a:p>
            <a:pPr marL="285750" indent="-285750" algn="just">
              <a:buFont typeface="Arial" panose="020B0604020202020204" pitchFamily="34" charset="0"/>
              <a:buChar char="•"/>
              <a:defRPr/>
            </a:pPr>
            <a:r>
              <a:rPr lang="pt-PT" dirty="0">
                <a:latin typeface="Arial" panose="020B0604020202020204" pitchFamily="34" charset="0"/>
                <a:cs typeface="Arial" panose="020B0604020202020204" pitchFamily="34" charset="0"/>
              </a:rPr>
              <a:t>Definido pela cúpula da organização (no nível institucional) e corresponde ao plano maior ao qual todos os demais estão subordinados.</a:t>
            </a:r>
          </a:p>
          <a:p>
            <a:pPr marL="285750" indent="-285750" algn="just">
              <a:buFont typeface="Arial" panose="020B0604020202020204" pitchFamily="34" charset="0"/>
              <a:buChar char="•"/>
              <a:defRPr/>
            </a:pPr>
            <a:endParaRPr lang="pt-PT" dirty="0">
              <a:latin typeface="Arial" panose="020B0604020202020204" pitchFamily="34" charset="0"/>
              <a:cs typeface="Arial" panose="020B0604020202020204" pitchFamily="34" charset="0"/>
            </a:endParaRPr>
          </a:p>
          <a:p>
            <a:pPr algn="just">
              <a:defRPr/>
            </a:pPr>
            <a:r>
              <a:rPr lang="pt-PT" b="1" dirty="0">
                <a:latin typeface="Arial" panose="020B0604020202020204" pitchFamily="34" charset="0"/>
                <a:cs typeface="Arial" panose="020B0604020202020204" pitchFamily="34" charset="0"/>
              </a:rPr>
              <a:t>Planeamento tático</a:t>
            </a:r>
          </a:p>
          <a:p>
            <a:pPr algn="just">
              <a:defRPr/>
            </a:pPr>
            <a:r>
              <a:rPr lang="pt-PT" dirty="0">
                <a:latin typeface="Arial" panose="020B0604020202020204" pitchFamily="34" charset="0"/>
                <a:cs typeface="Arial" panose="020B0604020202020204" pitchFamily="34" charset="0"/>
              </a:rPr>
              <a:t>É o planeamento que abrange cada departamento ou unidade da organização. Suas características são:</a:t>
            </a:r>
          </a:p>
          <a:p>
            <a:pPr marL="285750" indent="-285750" algn="just">
              <a:buFont typeface="Arial" panose="020B0604020202020204" pitchFamily="34" charset="0"/>
              <a:buChar char="•"/>
              <a:defRPr/>
            </a:pPr>
            <a:r>
              <a:rPr lang="pt-PT" dirty="0">
                <a:latin typeface="Arial" panose="020B0604020202020204" pitchFamily="34" charset="0"/>
                <a:cs typeface="Arial" panose="020B0604020202020204" pitchFamily="34" charset="0"/>
              </a:rPr>
              <a:t>Projetado para o médio prazo, geralmente para o exercício anual.</a:t>
            </a:r>
          </a:p>
          <a:p>
            <a:pPr marL="285750" indent="-285750" algn="just">
              <a:buFont typeface="Arial" panose="020B0604020202020204" pitchFamily="34" charset="0"/>
              <a:buChar char="•"/>
              <a:defRPr/>
            </a:pPr>
            <a:r>
              <a:rPr lang="pt-PT" dirty="0">
                <a:latin typeface="Arial" panose="020B0604020202020204" pitchFamily="34" charset="0"/>
                <a:cs typeface="Arial" panose="020B0604020202020204" pitchFamily="34" charset="0"/>
              </a:rPr>
              <a:t>Envolve cada departamento, abrange seus recursos específicos e preocupa-se em atingir os objectivos departamentais.</a:t>
            </a:r>
          </a:p>
          <a:p>
            <a:pPr marL="285750" indent="-285750" algn="just">
              <a:buFont typeface="Arial" panose="020B0604020202020204" pitchFamily="34" charset="0"/>
              <a:buChar char="•"/>
              <a:defRPr/>
            </a:pPr>
            <a:r>
              <a:rPr lang="pt-PT" dirty="0">
                <a:latin typeface="Arial" panose="020B0604020202020204" pitchFamily="34" charset="0"/>
                <a:cs typeface="Arial" panose="020B0604020202020204" pitchFamily="34" charset="0"/>
              </a:rPr>
              <a:t>Definido no nível intermediário, em cada departamento da empresa.</a:t>
            </a:r>
            <a:endParaRPr lang="pt-PT" sz="2500" dirty="0">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2">
            <a:extLst>
              <a:ext uri="{FF2B5EF4-FFF2-40B4-BE49-F238E27FC236}">
                <a16:creationId xmlns:a16="http://schemas.microsoft.com/office/drawing/2014/main" id="{25B8DC3D-E20B-D1BB-C77D-9051A4C8A13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146A031B-4B11-4EEF-A539-A4D98C3529D7}" type="slidenum">
              <a:rPr lang="pt-PT" altLang="pt-PT" smtClean="0">
                <a:solidFill>
                  <a:schemeClr val="accent2"/>
                </a:solidFill>
              </a:rPr>
              <a:pPr/>
              <a:t>8</a:t>
            </a:fld>
            <a:endParaRPr lang="pt-PT" altLang="pt-PT">
              <a:solidFill>
                <a:schemeClr val="accent2"/>
              </a:solidFill>
            </a:endParaRPr>
          </a:p>
        </p:txBody>
      </p:sp>
      <p:sp>
        <p:nvSpPr>
          <p:cNvPr id="4" name="TextBox 3">
            <a:extLst>
              <a:ext uri="{FF2B5EF4-FFF2-40B4-BE49-F238E27FC236}">
                <a16:creationId xmlns:a16="http://schemas.microsoft.com/office/drawing/2014/main" id="{298E3035-8F3A-650B-5A1E-69BBF4F949BF}"/>
              </a:ext>
            </a:extLst>
          </p:cNvPr>
          <p:cNvSpPr txBox="1"/>
          <p:nvPr/>
        </p:nvSpPr>
        <p:spPr>
          <a:xfrm>
            <a:off x="392113" y="536575"/>
            <a:ext cx="11255375" cy="2257425"/>
          </a:xfrm>
          <a:prstGeom prst="rect">
            <a:avLst/>
          </a:prstGeom>
          <a:noFill/>
        </p:spPr>
        <p:txBody>
          <a:bodyPr>
            <a:spAutoFit/>
          </a:bodyPr>
          <a:lstStyle/>
          <a:p>
            <a:pPr algn="just">
              <a:defRPr/>
            </a:pPr>
            <a:r>
              <a:rPr lang="pt-PT" b="1" dirty="0">
                <a:latin typeface="Arial" panose="020B0604020202020204" pitchFamily="34" charset="0"/>
                <a:cs typeface="Arial" panose="020B0604020202020204" pitchFamily="34" charset="0"/>
              </a:rPr>
              <a:t>Planeamento operacional</a:t>
            </a:r>
          </a:p>
          <a:p>
            <a:pPr algn="just">
              <a:defRPr/>
            </a:pPr>
            <a:endParaRPr lang="pt-PT" b="1" dirty="0">
              <a:latin typeface="Arial" panose="020B0604020202020204" pitchFamily="34" charset="0"/>
              <a:cs typeface="Arial" panose="020B0604020202020204" pitchFamily="34" charset="0"/>
            </a:endParaRPr>
          </a:p>
          <a:p>
            <a:pPr algn="just">
              <a:lnSpc>
                <a:spcPct val="150000"/>
              </a:lnSpc>
              <a:defRPr/>
            </a:pPr>
            <a:r>
              <a:rPr lang="pt-PT" dirty="0">
                <a:latin typeface="Arial" panose="020B0604020202020204" pitchFamily="34" charset="0"/>
                <a:cs typeface="Arial" panose="020B0604020202020204" pitchFamily="34" charset="0"/>
              </a:rPr>
              <a:t>É o planeamento que abrange cada tarefa ou atividade específica. Suas características são:</a:t>
            </a:r>
          </a:p>
          <a:p>
            <a:pPr marL="285750" indent="-285750" algn="just">
              <a:lnSpc>
                <a:spcPct val="150000"/>
              </a:lnSpc>
              <a:buFont typeface="Arial" panose="020B0604020202020204" pitchFamily="34" charset="0"/>
              <a:buChar char="•"/>
              <a:defRPr/>
            </a:pPr>
            <a:r>
              <a:rPr lang="pt-PT" dirty="0" err="1">
                <a:latin typeface="Arial" panose="020B0604020202020204" pitchFamily="34" charset="0"/>
                <a:cs typeface="Arial" panose="020B0604020202020204" pitchFamily="34" charset="0"/>
              </a:rPr>
              <a:t>Projectado</a:t>
            </a:r>
            <a:r>
              <a:rPr lang="pt-PT" dirty="0">
                <a:latin typeface="Arial" panose="020B0604020202020204" pitchFamily="34" charset="0"/>
                <a:cs typeface="Arial" panose="020B0604020202020204" pitchFamily="34" charset="0"/>
              </a:rPr>
              <a:t> para o curto prazo, para o imediato.</a:t>
            </a:r>
          </a:p>
          <a:p>
            <a:pPr marL="285750" indent="-285750" algn="just">
              <a:lnSpc>
                <a:spcPct val="150000"/>
              </a:lnSpc>
              <a:buFont typeface="Arial" panose="020B0604020202020204" pitchFamily="34" charset="0"/>
              <a:buChar char="•"/>
              <a:defRPr/>
            </a:pPr>
            <a:r>
              <a:rPr lang="pt-PT" dirty="0">
                <a:latin typeface="Arial" panose="020B0604020202020204" pitchFamily="34" charset="0"/>
                <a:cs typeface="Arial" panose="020B0604020202020204" pitchFamily="34" charset="0"/>
              </a:rPr>
              <a:t>Envolve cada tarefa ou atividade isoladamente e preocupa-se com o alcance de metas específicas.</a:t>
            </a:r>
          </a:p>
          <a:p>
            <a:pPr marL="285750" indent="-285750" algn="just">
              <a:lnSpc>
                <a:spcPct val="150000"/>
              </a:lnSpc>
              <a:buFont typeface="Arial" panose="020B0604020202020204" pitchFamily="34" charset="0"/>
              <a:buChar char="•"/>
              <a:defRPr/>
            </a:pPr>
            <a:r>
              <a:rPr lang="pt-PT" dirty="0">
                <a:latin typeface="Arial" panose="020B0604020202020204" pitchFamily="34" charset="0"/>
                <a:cs typeface="Arial" panose="020B0604020202020204" pitchFamily="34" charset="0"/>
              </a:rPr>
              <a:t>Definido no nível operacional, para cada tarefa ou atividade.</a:t>
            </a:r>
            <a:endParaRPr lang="pt-PT" sz="2500" dirty="0">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5" name="Table 6">
            <a:extLst>
              <a:ext uri="{FF2B5EF4-FFF2-40B4-BE49-F238E27FC236}">
                <a16:creationId xmlns:a16="http://schemas.microsoft.com/office/drawing/2014/main" id="{ADFA8BB0-9EAC-C940-8F27-E059823E6450}"/>
              </a:ext>
            </a:extLst>
          </p:cNvPr>
          <p:cNvGraphicFramePr>
            <a:graphicFrameLocks noGrp="1"/>
          </p:cNvGraphicFramePr>
          <p:nvPr/>
        </p:nvGraphicFramePr>
        <p:xfrm>
          <a:off x="485775" y="3698875"/>
          <a:ext cx="11068050" cy="2290926"/>
        </p:xfrm>
        <a:graphic>
          <a:graphicData uri="http://schemas.openxmlformats.org/drawingml/2006/table">
            <a:tbl>
              <a:tblPr firstRow="1" bandRow="1">
                <a:tableStyleId>{5C22544A-7EE6-4342-B048-85BDC9FD1C3A}</a:tableStyleId>
              </a:tblPr>
              <a:tblGrid>
                <a:gridCol w="1567178">
                  <a:extLst>
                    <a:ext uri="{9D8B030D-6E8A-4147-A177-3AD203B41FA5}">
                      <a16:colId xmlns:a16="http://schemas.microsoft.com/office/drawing/2014/main" val="20000"/>
                    </a:ext>
                  </a:extLst>
                </a:gridCol>
                <a:gridCol w="3364784">
                  <a:extLst>
                    <a:ext uri="{9D8B030D-6E8A-4147-A177-3AD203B41FA5}">
                      <a16:colId xmlns:a16="http://schemas.microsoft.com/office/drawing/2014/main" val="20001"/>
                    </a:ext>
                  </a:extLst>
                </a:gridCol>
                <a:gridCol w="2303583">
                  <a:extLst>
                    <a:ext uri="{9D8B030D-6E8A-4147-A177-3AD203B41FA5}">
                      <a16:colId xmlns:a16="http://schemas.microsoft.com/office/drawing/2014/main" val="20002"/>
                    </a:ext>
                  </a:extLst>
                </a:gridCol>
                <a:gridCol w="3832505">
                  <a:extLst>
                    <a:ext uri="{9D8B030D-6E8A-4147-A177-3AD203B41FA5}">
                      <a16:colId xmlns:a16="http://schemas.microsoft.com/office/drawing/2014/main" val="20003"/>
                    </a:ext>
                  </a:extLst>
                </a:gridCol>
              </a:tblGrid>
              <a:tr h="370752">
                <a:tc>
                  <a:txBody>
                    <a:bodyPr/>
                    <a:lstStyle/>
                    <a:p>
                      <a:r>
                        <a:rPr lang="pt-PT" sz="1800" dirty="0">
                          <a:solidFill>
                            <a:schemeClr val="tx1"/>
                          </a:solidFill>
                        </a:rPr>
                        <a:t>Plano</a:t>
                      </a:r>
                    </a:p>
                  </a:txBody>
                  <a:tcPr marL="91453" marR="91453" marT="45709" marB="45709"/>
                </a:tc>
                <a:tc>
                  <a:txBody>
                    <a:bodyPr/>
                    <a:lstStyle/>
                    <a:p>
                      <a:r>
                        <a:rPr lang="pt-PT" sz="1800" dirty="0">
                          <a:solidFill>
                            <a:schemeClr val="tx1"/>
                          </a:solidFill>
                        </a:rPr>
                        <a:t>Conteúdo</a:t>
                      </a:r>
                    </a:p>
                  </a:txBody>
                  <a:tcPr marL="91453" marR="91453" marT="45709" marB="45709"/>
                </a:tc>
                <a:tc>
                  <a:txBody>
                    <a:bodyPr/>
                    <a:lstStyle/>
                    <a:p>
                      <a:r>
                        <a:rPr lang="pt-PT" sz="1800" dirty="0">
                          <a:solidFill>
                            <a:schemeClr val="tx1"/>
                          </a:solidFill>
                        </a:rPr>
                        <a:t>Extensão de tempo</a:t>
                      </a:r>
                    </a:p>
                  </a:txBody>
                  <a:tcPr marL="91453" marR="91453" marT="45709" marB="45709"/>
                </a:tc>
                <a:tc>
                  <a:txBody>
                    <a:bodyPr/>
                    <a:lstStyle/>
                    <a:p>
                      <a:r>
                        <a:rPr lang="pt-PT" sz="1800" dirty="0">
                          <a:solidFill>
                            <a:schemeClr val="tx1"/>
                          </a:solidFill>
                        </a:rPr>
                        <a:t>Amplitude</a:t>
                      </a:r>
                    </a:p>
                  </a:txBody>
                  <a:tcPr marL="91453" marR="91453" marT="45709" marB="45709"/>
                </a:tc>
                <a:extLst>
                  <a:ext uri="{0D108BD9-81ED-4DB2-BD59-A6C34878D82A}">
                    <a16:rowId xmlns:a16="http://schemas.microsoft.com/office/drawing/2014/main" val="10000"/>
                  </a:ext>
                </a:extLst>
              </a:tr>
              <a:tr h="640004">
                <a:tc>
                  <a:txBody>
                    <a:bodyPr/>
                    <a:lstStyle/>
                    <a:p>
                      <a:r>
                        <a:rPr lang="pt-PT" sz="1800" dirty="0"/>
                        <a:t>Estratégico</a:t>
                      </a:r>
                    </a:p>
                  </a:txBody>
                  <a:tcPr marL="91453" marR="91453" marT="45709" marB="45709"/>
                </a:tc>
                <a:tc>
                  <a:txBody>
                    <a:bodyPr/>
                    <a:lstStyle/>
                    <a:p>
                      <a:r>
                        <a:rPr lang="pt-PT" sz="1800" dirty="0"/>
                        <a:t>Genérico sintético e abrangente</a:t>
                      </a:r>
                    </a:p>
                  </a:txBody>
                  <a:tcPr marL="91453" marR="91453" marT="45709" marB="45709"/>
                </a:tc>
                <a:tc>
                  <a:txBody>
                    <a:bodyPr/>
                    <a:lstStyle/>
                    <a:p>
                      <a:r>
                        <a:rPr lang="pt-PT" sz="1800" dirty="0"/>
                        <a:t>Longo prazo</a:t>
                      </a:r>
                    </a:p>
                  </a:txBody>
                  <a:tcPr marL="91453" marR="91453" marT="45709" marB="45709"/>
                </a:tc>
                <a:tc>
                  <a:txBody>
                    <a:bodyPr/>
                    <a:lstStyle/>
                    <a:p>
                      <a:r>
                        <a:rPr lang="pt-PT" sz="1800" dirty="0"/>
                        <a:t>Macro orientado. Aborda a empresa como um todo.</a:t>
                      </a:r>
                    </a:p>
                  </a:txBody>
                  <a:tcPr marL="91453" marR="91453" marT="45709" marB="45709"/>
                </a:tc>
                <a:extLst>
                  <a:ext uri="{0D108BD9-81ED-4DB2-BD59-A6C34878D82A}">
                    <a16:rowId xmlns:a16="http://schemas.microsoft.com/office/drawing/2014/main" val="10001"/>
                  </a:ext>
                </a:extLst>
              </a:tr>
              <a:tr h="640004">
                <a:tc>
                  <a:txBody>
                    <a:bodyPr/>
                    <a:lstStyle/>
                    <a:p>
                      <a:r>
                        <a:rPr lang="pt-PT" sz="1800" dirty="0"/>
                        <a:t>Táctico</a:t>
                      </a:r>
                    </a:p>
                  </a:txBody>
                  <a:tcPr marL="91453" marR="91453" marT="45709" marB="45709"/>
                </a:tc>
                <a:tc>
                  <a:txBody>
                    <a:bodyPr/>
                    <a:lstStyle/>
                    <a:p>
                      <a:r>
                        <a:rPr lang="pt-PT" sz="1800" dirty="0"/>
                        <a:t>Menos genérico e mais detalhado</a:t>
                      </a:r>
                    </a:p>
                  </a:txBody>
                  <a:tcPr marL="91453" marR="91453" marT="45709" marB="45709"/>
                </a:tc>
                <a:tc>
                  <a:txBody>
                    <a:bodyPr/>
                    <a:lstStyle/>
                    <a:p>
                      <a:r>
                        <a:rPr lang="pt-PT" sz="1800" dirty="0"/>
                        <a:t>Médio prazo</a:t>
                      </a:r>
                    </a:p>
                  </a:txBody>
                  <a:tcPr marL="91453" marR="91453" marT="45709" marB="45709"/>
                </a:tc>
                <a:tc>
                  <a:txBody>
                    <a:bodyPr/>
                    <a:lstStyle/>
                    <a:p>
                      <a:r>
                        <a:rPr lang="pt-PT" sz="1800" dirty="0"/>
                        <a:t>Aborda cada unidade da empresa separadamente.</a:t>
                      </a:r>
                    </a:p>
                  </a:txBody>
                  <a:tcPr marL="91453" marR="91453" marT="45709" marB="45709"/>
                </a:tc>
                <a:extLst>
                  <a:ext uri="{0D108BD9-81ED-4DB2-BD59-A6C34878D82A}">
                    <a16:rowId xmlns:a16="http://schemas.microsoft.com/office/drawing/2014/main" val="10002"/>
                  </a:ext>
                </a:extLst>
              </a:tr>
              <a:tr h="640004">
                <a:tc>
                  <a:txBody>
                    <a:bodyPr/>
                    <a:lstStyle/>
                    <a:p>
                      <a:r>
                        <a:rPr lang="pt-PT" sz="1800" dirty="0"/>
                        <a:t>Operacional</a:t>
                      </a:r>
                    </a:p>
                  </a:txBody>
                  <a:tcPr marL="91453" marR="91453" marT="45709" marB="45709"/>
                </a:tc>
                <a:tc>
                  <a:txBody>
                    <a:bodyPr/>
                    <a:lstStyle/>
                    <a:p>
                      <a:r>
                        <a:rPr lang="pt-PT" sz="1800" dirty="0"/>
                        <a:t>Detalhado, especifico e analítico</a:t>
                      </a:r>
                    </a:p>
                  </a:txBody>
                  <a:tcPr marL="91453" marR="91453" marT="45709" marB="45709"/>
                </a:tc>
                <a:tc>
                  <a:txBody>
                    <a:bodyPr/>
                    <a:lstStyle/>
                    <a:p>
                      <a:r>
                        <a:rPr lang="pt-PT" sz="1800" dirty="0"/>
                        <a:t>Curto prazo</a:t>
                      </a:r>
                    </a:p>
                  </a:txBody>
                  <a:tcPr marL="91453" marR="91453" marT="45709" marB="45709"/>
                </a:tc>
                <a:tc>
                  <a:txBody>
                    <a:bodyPr/>
                    <a:lstStyle/>
                    <a:p>
                      <a:r>
                        <a:rPr lang="pt-PT" sz="1800" dirty="0"/>
                        <a:t>Micro orientado.  Aborda cada tarefa ou operação apenas.</a:t>
                      </a:r>
                    </a:p>
                  </a:txBody>
                  <a:tcPr marL="91453" marR="91453" marT="45709" marB="45709"/>
                </a:tc>
                <a:extLst>
                  <a:ext uri="{0D108BD9-81ED-4DB2-BD59-A6C34878D82A}">
                    <a16:rowId xmlns:a16="http://schemas.microsoft.com/office/drawing/2014/main" val="1000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2">
            <a:extLst>
              <a:ext uri="{FF2B5EF4-FFF2-40B4-BE49-F238E27FC236}">
                <a16:creationId xmlns:a16="http://schemas.microsoft.com/office/drawing/2014/main" id="{82C2F234-6C35-EC42-96CC-B0AEAC31ED2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fld id="{5556D7CA-8965-4E33-8087-74006A291D3E}" type="slidenum">
              <a:rPr lang="pt-PT" altLang="pt-PT" smtClean="0">
                <a:solidFill>
                  <a:schemeClr val="accent2"/>
                </a:solidFill>
              </a:rPr>
              <a:pPr/>
              <a:t>9</a:t>
            </a:fld>
            <a:endParaRPr lang="pt-PT" altLang="pt-PT">
              <a:solidFill>
                <a:schemeClr val="accent2"/>
              </a:solidFill>
            </a:endParaRPr>
          </a:p>
        </p:txBody>
      </p:sp>
      <p:sp>
        <p:nvSpPr>
          <p:cNvPr id="54275" name="TextBox 3">
            <a:extLst>
              <a:ext uri="{FF2B5EF4-FFF2-40B4-BE49-F238E27FC236}">
                <a16:creationId xmlns:a16="http://schemas.microsoft.com/office/drawing/2014/main" id="{D39E313A-3F86-C622-33B1-C4AD35570335}"/>
              </a:ext>
            </a:extLst>
          </p:cNvPr>
          <p:cNvSpPr txBox="1">
            <a:spLocks noChangeArrowheads="1"/>
          </p:cNvSpPr>
          <p:nvPr/>
        </p:nvSpPr>
        <p:spPr bwMode="auto">
          <a:xfrm>
            <a:off x="392113" y="536575"/>
            <a:ext cx="11255375" cy="1585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r>
              <a:rPr lang="pt-PT" altLang="pt-PT" b="1" dirty="0">
                <a:latin typeface="Tahoma" panose="020B0604030504040204" pitchFamily="34" charset="0"/>
              </a:rPr>
              <a:t>Desdobramento dos </a:t>
            </a:r>
            <a:r>
              <a:rPr lang="pt-PT" altLang="pt-PT" b="1" dirty="0" err="1">
                <a:latin typeface="Tahoma" panose="020B0604030504040204" pitchFamily="34" charset="0"/>
              </a:rPr>
              <a:t>objectivos</a:t>
            </a:r>
            <a:endParaRPr lang="pt-PT" altLang="pt-PT" b="1" dirty="0">
              <a:latin typeface="TimesNewRomanPSMT"/>
            </a:endParaRPr>
          </a:p>
          <a:p>
            <a:pPr algn="just"/>
            <a:r>
              <a:rPr lang="pt-PT" altLang="pt-PT" dirty="0">
                <a:latin typeface="TimesNewRomanPSMT"/>
              </a:rPr>
              <a:t>Em decorrência da hierarquia de </a:t>
            </a:r>
            <a:r>
              <a:rPr lang="pt-PT" altLang="pt-PT" dirty="0" err="1">
                <a:latin typeface="TimesNewRomanPSMT"/>
              </a:rPr>
              <a:t>objectivos</a:t>
            </a:r>
            <a:r>
              <a:rPr lang="pt-PT" altLang="pt-PT" dirty="0">
                <a:latin typeface="TimesNewRomanPSMT"/>
              </a:rPr>
              <a:t> surgem os desdobramentos dos </a:t>
            </a:r>
            <a:r>
              <a:rPr lang="pt-PT" altLang="pt-PT" dirty="0" err="1">
                <a:latin typeface="TimesNewRomanPSMT"/>
              </a:rPr>
              <a:t>objectivos</a:t>
            </a:r>
            <a:r>
              <a:rPr lang="pt-PT" altLang="pt-PT" dirty="0">
                <a:latin typeface="TimesNewRomanPSMT"/>
              </a:rPr>
              <a:t>. </a:t>
            </a:r>
            <a:r>
              <a:rPr lang="pt-PT" altLang="pt-PT" dirty="0">
                <a:solidFill>
                  <a:srgbClr val="00B050"/>
                </a:solidFill>
                <a:latin typeface="TimesNewRomanPSMT"/>
              </a:rPr>
              <a:t>A partir dos </a:t>
            </a:r>
            <a:r>
              <a:rPr lang="pt-PT" altLang="pt-PT" dirty="0" err="1">
                <a:solidFill>
                  <a:srgbClr val="00B050"/>
                </a:solidFill>
                <a:latin typeface="TimesNewRomanPSMT"/>
              </a:rPr>
              <a:t>objectivos</a:t>
            </a:r>
            <a:r>
              <a:rPr lang="pt-PT" altLang="pt-PT" dirty="0">
                <a:solidFill>
                  <a:srgbClr val="00B050"/>
                </a:solidFill>
                <a:latin typeface="TimesNewRomanPSMT"/>
              </a:rPr>
              <a:t> organizacionais, a empresa pode fixar suas políticas, diretrizes, metas, programas, procedimentos, métodos e normas.</a:t>
            </a:r>
            <a:r>
              <a:rPr lang="pt-PT" altLang="pt-PT" dirty="0">
                <a:latin typeface="TimesNewRomanPSMT"/>
              </a:rPr>
              <a:t> Enquanto os </a:t>
            </a:r>
            <a:r>
              <a:rPr lang="pt-PT" altLang="pt-PT" dirty="0" err="1">
                <a:latin typeface="TimesNewRomanPSMT"/>
              </a:rPr>
              <a:t>objectivos</a:t>
            </a:r>
            <a:r>
              <a:rPr lang="pt-PT" altLang="pt-PT" dirty="0">
                <a:latin typeface="TimesNewRomanPSMT"/>
              </a:rPr>
              <a:t> organizacionais são amplos e genéricos, à medida que se desce em seus desdobramentos, a</a:t>
            </a:r>
          </a:p>
          <a:p>
            <a:pPr algn="just"/>
            <a:r>
              <a:rPr lang="pt-PT" altLang="pt-PT" dirty="0">
                <a:latin typeface="TimesNewRomanPSMT"/>
              </a:rPr>
              <a:t>focalização torna-se cada vez mais restrita e detalhada.</a:t>
            </a:r>
            <a:endParaRPr lang="pt-PT" altLang="pt-PT" sz="2500" dirty="0">
              <a:latin typeface="Arial" panose="020B0604020202020204" pitchFamily="34" charset="0"/>
              <a:cs typeface="Times New Roman" panose="02020603050405020304" pitchFamily="18" charset="0"/>
            </a:endParaRPr>
          </a:p>
        </p:txBody>
      </p:sp>
      <p:pic>
        <p:nvPicPr>
          <p:cNvPr id="54277" name="Picture 2" descr="Diagram&#10;&#10;Description automatically generated with medium confidence">
            <a:extLst>
              <a:ext uri="{FF2B5EF4-FFF2-40B4-BE49-F238E27FC236}">
                <a16:creationId xmlns:a16="http://schemas.microsoft.com/office/drawing/2014/main" id="{F88D79C4-FB16-13DB-21FE-331EAB59AE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6260" y="2153117"/>
            <a:ext cx="6435725" cy="469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ividendo">
  <a:themeElements>
    <a:clrScheme name="Median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Relatório Anual DRH-2015 [Modo de Compatibilidade]" id="{F679685E-8288-4EC1-9DEE-49AEC80C605A}" vid="{E8A57365-B352-448D-AF1D-B7943472358B}"/>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Relatório Anual DRH-2015</Template>
  <TotalTime>28157</TotalTime>
  <Words>3228</Words>
  <Application>Microsoft Office PowerPoint</Application>
  <PresentationFormat>Widescreen</PresentationFormat>
  <Paragraphs>221</Paragraphs>
  <Slides>29</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29</vt:i4>
      </vt:variant>
    </vt:vector>
  </HeadingPairs>
  <TitlesOfParts>
    <vt:vector size="42" baseType="lpstr">
      <vt:lpstr>Arial</vt:lpstr>
      <vt:lpstr>Calibri</vt:lpstr>
      <vt:lpstr>ff2</vt:lpstr>
      <vt:lpstr>ff3</vt:lpstr>
      <vt:lpstr>Gill Sans MT</vt:lpstr>
      <vt:lpstr>Lapidary333BT-Italic</vt:lpstr>
      <vt:lpstr>Lapidary333BT-Roman</vt:lpstr>
      <vt:lpstr>Roboto</vt:lpstr>
      <vt:lpstr>Tahoma</vt:lpstr>
      <vt:lpstr>Times New Roman</vt:lpstr>
      <vt:lpstr>TimesNewRomanPSMT</vt:lpstr>
      <vt:lpstr>Wingdings 2</vt:lpstr>
      <vt:lpstr>Dividendo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Relatório anual rh</dc:title>
  <dc:creator>Asula Manjichi;amanjichi@terminais.co.mz</dc:creator>
  <cp:lastModifiedBy>Admin</cp:lastModifiedBy>
  <cp:revision>217</cp:revision>
  <cp:lastPrinted>2017-05-30T06:18:09Z</cp:lastPrinted>
  <dcterms:created xsi:type="dcterms:W3CDTF">2016-03-18T17:22:21Z</dcterms:created>
  <dcterms:modified xsi:type="dcterms:W3CDTF">2024-08-12T06:52:31Z</dcterms:modified>
  <cp:contentStatus/>
</cp:coreProperties>
</file>